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handoutMasterIdLst>
    <p:handoutMasterId r:id="rId33"/>
  </p:handoutMasterIdLst>
  <p:sldIdLst>
    <p:sldId id="322" r:id="rId5"/>
    <p:sldId id="323" r:id="rId6"/>
    <p:sldId id="332" r:id="rId7"/>
    <p:sldId id="333" r:id="rId8"/>
    <p:sldId id="313" r:id="rId9"/>
    <p:sldId id="311" r:id="rId10"/>
    <p:sldId id="326" r:id="rId11"/>
    <p:sldId id="312" r:id="rId12"/>
    <p:sldId id="328" r:id="rId13"/>
    <p:sldId id="324" r:id="rId14"/>
    <p:sldId id="334" r:id="rId15"/>
    <p:sldId id="327" r:id="rId16"/>
    <p:sldId id="325" r:id="rId17"/>
    <p:sldId id="329" r:id="rId18"/>
    <p:sldId id="335" r:id="rId19"/>
    <p:sldId id="341" r:id="rId20"/>
    <p:sldId id="330" r:id="rId21"/>
    <p:sldId id="331" r:id="rId22"/>
    <p:sldId id="344" r:id="rId23"/>
    <p:sldId id="338" r:id="rId24"/>
    <p:sldId id="339" r:id="rId25"/>
    <p:sldId id="337" r:id="rId26"/>
    <p:sldId id="342" r:id="rId27"/>
    <p:sldId id="345" r:id="rId28"/>
    <p:sldId id="343" r:id="rId29"/>
    <p:sldId id="340" r:id="rId30"/>
    <p:sldId id="336" r:id="rId31"/>
  </p:sldIdLst>
  <p:sldSz cx="12188825"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81" autoAdjust="0"/>
  </p:normalViewPr>
  <p:slideViewPr>
    <p:cSldViewPr showGuides="1">
      <p:cViewPr varScale="1">
        <p:scale>
          <a:sx n="90" d="100"/>
          <a:sy n="90" d="100"/>
        </p:scale>
        <p:origin x="576" y="78"/>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9" d="100"/>
          <a:sy n="79" d="100"/>
        </p:scale>
        <p:origin x="24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10/28/2018</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10/28/2018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10/28/2018</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10/28/2018</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10/28/2018</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10/28/2018</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10/28/2018</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10/28/2018</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10/28/2018</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10/28/2018</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10/28/2018</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10/28/2018</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10/28/2018</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10/28/2018</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FPCzEP0oD7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6CulBuMCLg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EE76nwimuT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bRO3BUrVk7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zuQcNGofBmQ"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PmlABIuz0M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OxiAikEk2v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ZqNTT0E_T7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xBmAKCvWl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176264"/>
          </a:xfrm>
        </p:spPr>
        <p:txBody>
          <a:bodyPr/>
          <a:lstStyle/>
          <a:p>
            <a:r>
              <a:rPr lang="en-US" dirty="0"/>
              <a:t>APOLOGETICS I: THE EXISTENCE OF GOD</a:t>
            </a:r>
          </a:p>
        </p:txBody>
      </p:sp>
      <p:sp>
        <p:nvSpPr>
          <p:cNvPr id="3" name="Subtitle 2"/>
          <p:cNvSpPr>
            <a:spLocks noGrp="1"/>
          </p:cNvSpPr>
          <p:nvPr>
            <p:ph type="subTitle" idx="1"/>
          </p:nvPr>
        </p:nvSpPr>
        <p:spPr>
          <a:xfrm>
            <a:off x="1065214" y="4149080"/>
            <a:ext cx="9781727" cy="936104"/>
          </a:xfrm>
        </p:spPr>
        <p:txBody>
          <a:bodyPr>
            <a:noAutofit/>
          </a:bodyPr>
          <a:lstStyle/>
          <a:p>
            <a:r>
              <a:rPr lang="en-US" sz="3600" dirty="0"/>
              <a:t>IS IT REASONABLE TO BELIEVE THAT GOD REALLY EXISTS?</a:t>
            </a:r>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7" y="381000"/>
            <a:ext cx="9756578" cy="743744"/>
          </a:xfrm>
        </p:spPr>
        <p:txBody>
          <a:bodyPr>
            <a:normAutofit/>
          </a:bodyPr>
          <a:lstStyle/>
          <a:p>
            <a:r>
              <a:rPr lang="en-US" dirty="0"/>
              <a:t>What is the universe?</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9" y="1484783"/>
            <a:ext cx="10513168" cy="4392489"/>
          </a:xfrm>
        </p:spPr>
        <p:txBody>
          <a:bodyPr>
            <a:normAutofit fontScale="92500" lnSpcReduction="20000"/>
          </a:bodyPr>
          <a:lstStyle/>
          <a:p>
            <a:pPr marL="0" indent="0">
              <a:buNone/>
            </a:pPr>
            <a:r>
              <a:rPr lang="en-CA" sz="2800" b="1" dirty="0"/>
              <a:t>Views about the nature of the universe and its origin (Cosmology)</a:t>
            </a:r>
          </a:p>
          <a:p>
            <a:pPr>
              <a:buFont typeface="Wingdings" panose="05000000000000000000" pitchFamily="2" charset="2"/>
              <a:buChar char="v"/>
            </a:pPr>
            <a:r>
              <a:rPr lang="en-CA" sz="2800" dirty="0"/>
              <a:t>The universe is eternal (and therefore, god) -no beginning or end</a:t>
            </a:r>
          </a:p>
          <a:p>
            <a:pPr>
              <a:buFont typeface="Wingdings" panose="05000000000000000000" pitchFamily="2" charset="2"/>
              <a:buChar char="v"/>
            </a:pPr>
            <a:r>
              <a:rPr lang="en-CA" sz="2800" dirty="0"/>
              <a:t>The universe is an illusion</a:t>
            </a:r>
          </a:p>
          <a:p>
            <a:pPr>
              <a:buFont typeface="Wingdings" panose="05000000000000000000" pitchFamily="2" charset="2"/>
              <a:buChar char="v"/>
            </a:pPr>
            <a:r>
              <a:rPr lang="en-CA" sz="2800" dirty="0"/>
              <a:t>The universe came from nothing in a Big Bang and will collapse</a:t>
            </a:r>
          </a:p>
          <a:p>
            <a:pPr>
              <a:buFont typeface="Wingdings" panose="05000000000000000000" pitchFamily="2" charset="2"/>
              <a:buChar char="v"/>
            </a:pPr>
            <a:r>
              <a:rPr lang="en-CA" sz="2800" dirty="0"/>
              <a:t>The universe is part of a multi-verse and was produced by forces from other universes</a:t>
            </a:r>
          </a:p>
          <a:p>
            <a:pPr>
              <a:buFont typeface="Wingdings" panose="05000000000000000000" pitchFamily="2" charset="2"/>
              <a:buChar char="v"/>
            </a:pPr>
            <a:r>
              <a:rPr lang="en-CA" sz="2800" dirty="0"/>
              <a:t>The universe was created from nothing by God who exists beyond the physical universe</a:t>
            </a:r>
            <a:endParaRPr lang="en-CA" dirty="0"/>
          </a:p>
          <a:p>
            <a:pPr marL="0" indent="0">
              <a:buNone/>
            </a:pPr>
            <a:endParaRPr lang="en-CA" dirty="0"/>
          </a:p>
        </p:txBody>
      </p:sp>
    </p:spTree>
    <p:extLst>
      <p:ext uri="{BB962C8B-B14F-4D97-AF65-F5344CB8AC3E}">
        <p14:creationId xmlns:p14="http://schemas.microsoft.com/office/powerpoint/2010/main" val="368247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7" y="381000"/>
            <a:ext cx="9756578" cy="743744"/>
          </a:xfrm>
        </p:spPr>
        <p:txBody>
          <a:bodyPr/>
          <a:lstStyle/>
          <a:p>
            <a:r>
              <a:rPr lang="en-US" dirty="0"/>
              <a:t>If the universe exists, then God must exist</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9" y="1340768"/>
            <a:ext cx="10513168" cy="4679033"/>
          </a:xfrm>
        </p:spPr>
        <p:txBody>
          <a:bodyPr>
            <a:normAutofit fontScale="85000" lnSpcReduction="10000"/>
          </a:bodyPr>
          <a:lstStyle/>
          <a:p>
            <a:pPr marL="0" indent="0">
              <a:buNone/>
            </a:pPr>
            <a:r>
              <a:rPr lang="en-US" b="1" dirty="0"/>
              <a:t>The Leibniz Cosmological Argument </a:t>
            </a:r>
          </a:p>
          <a:p>
            <a:pPr marL="0" indent="0">
              <a:buNone/>
            </a:pPr>
            <a:r>
              <a:rPr lang="en-US" i="1" dirty="0"/>
              <a:t>(cosmology is the study of the origin of the universe; where do we come from?)</a:t>
            </a:r>
            <a:endParaRPr lang="en-CA" b="1" dirty="0"/>
          </a:p>
          <a:p>
            <a:pPr marL="0" indent="0">
              <a:buNone/>
            </a:pPr>
            <a:r>
              <a:rPr lang="en-US" dirty="0"/>
              <a:t>Asks and answers the question: </a:t>
            </a:r>
            <a:r>
              <a:rPr lang="en-US" b="1" dirty="0"/>
              <a:t>Why is there something rather than nothing?</a:t>
            </a:r>
            <a:endParaRPr lang="en-CA" dirty="0"/>
          </a:p>
          <a:p>
            <a:pPr lvl="0"/>
            <a:r>
              <a:rPr lang="en-US" dirty="0"/>
              <a:t>Everything has an explanation of its existence. Either the necessity of its own nature (example- math) or an external cause.</a:t>
            </a:r>
            <a:endParaRPr lang="en-CA" dirty="0"/>
          </a:p>
          <a:p>
            <a:pPr lvl="0"/>
            <a:r>
              <a:rPr lang="en-US" dirty="0"/>
              <a:t>If the universe has an explanation of its existence* then it must be ‘God’ (a non-material mind with the power to create and the intellect to design).</a:t>
            </a:r>
            <a:endParaRPr lang="en-CA" dirty="0"/>
          </a:p>
          <a:p>
            <a:pPr lvl="0"/>
            <a:r>
              <a:rPr lang="en-US" dirty="0"/>
              <a:t>The Universe exists.</a:t>
            </a:r>
            <a:endParaRPr lang="en-CA" dirty="0"/>
          </a:p>
          <a:p>
            <a:pPr lvl="0"/>
            <a:r>
              <a:rPr lang="en-US" dirty="0"/>
              <a:t>Therefore, the universe has an explanation and that explanation is God. God is a self-explanatory being. </a:t>
            </a:r>
            <a:endParaRPr lang="en-CA" dirty="0"/>
          </a:p>
          <a:p>
            <a:pPr marL="0" indent="0">
              <a:buNone/>
            </a:pPr>
            <a:r>
              <a:rPr lang="en-US" dirty="0"/>
              <a:t>*The universe does not exist by the necessity of its nature, so it must have an external cause.</a:t>
            </a:r>
            <a:endParaRPr lang="en-CA" dirty="0"/>
          </a:p>
          <a:p>
            <a:pPr marL="0" indent="0">
              <a:buNone/>
            </a:pPr>
            <a:endParaRPr lang="en-CA" dirty="0"/>
          </a:p>
        </p:txBody>
      </p:sp>
    </p:spTree>
    <p:extLst>
      <p:ext uri="{BB962C8B-B14F-4D97-AF65-F5344CB8AC3E}">
        <p14:creationId xmlns:p14="http://schemas.microsoft.com/office/powerpoint/2010/main" val="384332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eibniz’ Contingency Argument">
            <a:hlinkClick r:id="" action="ppaction://media"/>
            <a:extLst>
              <a:ext uri="{FF2B5EF4-FFF2-40B4-BE49-F238E27FC236}">
                <a16:creationId xmlns:a16="http://schemas.microsoft.com/office/drawing/2014/main" id="{9E68CFBB-6A2F-4E66-B9CF-E9EED2F2F051}"/>
              </a:ext>
            </a:extLst>
          </p:cNvPr>
          <p:cNvPicPr>
            <a:picLocks noRot="1" noChangeAspect="1"/>
          </p:cNvPicPr>
          <p:nvPr>
            <a:videoFile r:link="rId1"/>
          </p:nvPr>
        </p:nvPicPr>
        <p:blipFill>
          <a:blip r:embed="rId3"/>
          <a:stretch>
            <a:fillRect/>
          </a:stretch>
        </p:blipFill>
        <p:spPr>
          <a:xfrm>
            <a:off x="621804" y="350657"/>
            <a:ext cx="10977220" cy="6174687"/>
          </a:xfrm>
          <a:prstGeom prst="rect">
            <a:avLst/>
          </a:prstGeom>
        </p:spPr>
      </p:pic>
    </p:spTree>
    <p:extLst>
      <p:ext uri="{BB962C8B-B14F-4D97-AF65-F5344CB8AC3E}">
        <p14:creationId xmlns:p14="http://schemas.microsoft.com/office/powerpoint/2010/main" val="141884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7" y="381000"/>
            <a:ext cx="9756578" cy="743744"/>
          </a:xfrm>
        </p:spPr>
        <p:txBody>
          <a:bodyPr/>
          <a:lstStyle/>
          <a:p>
            <a:r>
              <a:rPr lang="en-US" dirty="0"/>
              <a:t>If the universe exists, then God must exist</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9" y="1340768"/>
            <a:ext cx="10513168" cy="4679033"/>
          </a:xfrm>
        </p:spPr>
        <p:txBody>
          <a:bodyPr>
            <a:normAutofit/>
          </a:bodyPr>
          <a:lstStyle/>
          <a:p>
            <a:pPr marL="0" indent="0">
              <a:buNone/>
            </a:pPr>
            <a:r>
              <a:rPr lang="en-US" b="1" dirty="0"/>
              <a:t>The Kalam Cosmological Argument</a:t>
            </a:r>
            <a:endParaRPr lang="en-CA" b="1" dirty="0"/>
          </a:p>
          <a:p>
            <a:pPr marL="0" indent="0">
              <a:buNone/>
            </a:pPr>
            <a:r>
              <a:rPr lang="en-US" dirty="0"/>
              <a:t>This argument was first made by a Muslim philosopher. It is a logical argument and must be true unless one of the statements is false.</a:t>
            </a:r>
            <a:endParaRPr lang="en-CA" dirty="0"/>
          </a:p>
          <a:p>
            <a:pPr marL="0" lvl="0" indent="0">
              <a:buNone/>
            </a:pPr>
            <a:r>
              <a:rPr lang="en-US" dirty="0"/>
              <a:t>1. Whatever </a:t>
            </a:r>
            <a:r>
              <a:rPr lang="en-US" b="1" dirty="0"/>
              <a:t>begins</a:t>
            </a:r>
            <a:r>
              <a:rPr lang="en-US" dirty="0"/>
              <a:t> to exists must have a cause.</a:t>
            </a:r>
            <a:endParaRPr lang="en-CA" dirty="0"/>
          </a:p>
          <a:p>
            <a:pPr marL="0" lvl="0" indent="0">
              <a:buNone/>
            </a:pPr>
            <a:r>
              <a:rPr lang="en-US" dirty="0"/>
              <a:t>2. The universe </a:t>
            </a:r>
            <a:r>
              <a:rPr lang="en-US" b="1" dirty="0"/>
              <a:t>began</a:t>
            </a:r>
            <a:r>
              <a:rPr lang="en-US" dirty="0"/>
              <a:t> to exist (In this respect we agree with the scientific community. We do not believe in the Big Bang theory but we believe in a beginning- genesis)</a:t>
            </a:r>
            <a:endParaRPr lang="en-CA" dirty="0"/>
          </a:p>
          <a:p>
            <a:pPr marL="0" lvl="0" indent="0">
              <a:buNone/>
            </a:pPr>
            <a:r>
              <a:rPr lang="en-US" dirty="0"/>
              <a:t>3. Therefore, the universe has a cause. </a:t>
            </a:r>
          </a:p>
          <a:p>
            <a:pPr marL="0" lvl="0" indent="0">
              <a:buNone/>
            </a:pPr>
            <a:r>
              <a:rPr lang="en-US" dirty="0"/>
              <a:t>4. That cause must be God- the ‘Uncaused Cause’.</a:t>
            </a:r>
            <a:endParaRPr lang="en-CA" dirty="0"/>
          </a:p>
          <a:p>
            <a:pPr marL="0" indent="0">
              <a:buNone/>
            </a:pPr>
            <a:endParaRPr lang="en-CA" dirty="0"/>
          </a:p>
        </p:txBody>
      </p:sp>
    </p:spTree>
    <p:extLst>
      <p:ext uri="{BB962C8B-B14F-4D97-AF65-F5344CB8AC3E}">
        <p14:creationId xmlns:p14="http://schemas.microsoft.com/office/powerpoint/2010/main" val="265080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Kalam Cosmological Argument">
            <a:hlinkClick r:id="" action="ppaction://media"/>
            <a:extLst>
              <a:ext uri="{FF2B5EF4-FFF2-40B4-BE49-F238E27FC236}">
                <a16:creationId xmlns:a16="http://schemas.microsoft.com/office/drawing/2014/main" id="{5C240430-4341-4AC2-892F-6051F44C5E71}"/>
              </a:ext>
            </a:extLst>
          </p:cNvPr>
          <p:cNvPicPr>
            <a:picLocks noRot="1" noChangeAspect="1"/>
          </p:cNvPicPr>
          <p:nvPr>
            <a:videoFile r:link="rId1"/>
          </p:nvPr>
        </p:nvPicPr>
        <p:blipFill>
          <a:blip r:embed="rId3"/>
          <a:stretch>
            <a:fillRect/>
          </a:stretch>
        </p:blipFill>
        <p:spPr>
          <a:xfrm>
            <a:off x="621804" y="404664"/>
            <a:ext cx="10945216" cy="6156684"/>
          </a:xfrm>
          <a:prstGeom prst="rect">
            <a:avLst/>
          </a:prstGeom>
        </p:spPr>
      </p:pic>
    </p:spTree>
    <p:extLst>
      <p:ext uri="{BB962C8B-B14F-4D97-AF65-F5344CB8AC3E}">
        <p14:creationId xmlns:p14="http://schemas.microsoft.com/office/powerpoint/2010/main" val="36243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7" y="381000"/>
            <a:ext cx="9756578" cy="743744"/>
          </a:xfrm>
        </p:spPr>
        <p:txBody>
          <a:bodyPr/>
          <a:lstStyle/>
          <a:p>
            <a:r>
              <a:rPr lang="en-US" dirty="0"/>
              <a:t>Main Ideas from the Logical proofs</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9" y="1340768"/>
            <a:ext cx="10513168" cy="4679033"/>
          </a:xfrm>
        </p:spPr>
        <p:txBody>
          <a:bodyPr>
            <a:normAutofit lnSpcReduction="10000"/>
          </a:bodyPr>
          <a:lstStyle/>
          <a:p>
            <a:pPr marL="0" lvl="0" indent="0">
              <a:buNone/>
            </a:pPr>
            <a:r>
              <a:rPr lang="en-US" dirty="0"/>
              <a:t>1. It is logically coherent to propose that God, a Maximally Great Being, exists because such a being would be necessary to all other existence. The necessity of God can also be found in the cosmological arguments. The burden of proof shifts to the atheist to prove that it is impossible for such a being to exist. </a:t>
            </a:r>
            <a:endParaRPr lang="en-CA" dirty="0"/>
          </a:p>
          <a:p>
            <a:pPr marL="0" lvl="0" indent="0">
              <a:buNone/>
            </a:pPr>
            <a:r>
              <a:rPr lang="en-US" dirty="0"/>
              <a:t>2. The universe </a:t>
            </a:r>
            <a:r>
              <a:rPr lang="en-US" b="1" dirty="0"/>
              <a:t>began</a:t>
            </a:r>
            <a:r>
              <a:rPr lang="en-US" dirty="0"/>
              <a:t> to exist </a:t>
            </a:r>
            <a:r>
              <a:rPr lang="en-CA" dirty="0"/>
              <a:t>and that means that it requires an explanation and an ultimate cause. To suggest otherwise is logically incoherent. Both of the explanation and the cause must come from outside the physical universe (matter, energy, space and time) and be non-contingent (not arising from any other cause). This explanation/cause must be intelligent and purposeful. </a:t>
            </a:r>
          </a:p>
          <a:p>
            <a:pPr marL="0" lvl="0" indent="0">
              <a:buNone/>
            </a:pPr>
            <a:r>
              <a:rPr lang="en-US" dirty="0"/>
              <a:t>3. The person that says there is no God must come up with a logically coherent alternative. They must prove that the existence of God is not possible or necessary and that the universe has </a:t>
            </a:r>
            <a:r>
              <a:rPr lang="en-US"/>
              <a:t>another cause.</a:t>
            </a:r>
            <a:endParaRPr lang="en-CA" dirty="0"/>
          </a:p>
        </p:txBody>
      </p:sp>
    </p:spTree>
    <p:extLst>
      <p:ext uri="{BB962C8B-B14F-4D97-AF65-F5344CB8AC3E}">
        <p14:creationId xmlns:p14="http://schemas.microsoft.com/office/powerpoint/2010/main" val="220701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381000"/>
            <a:ext cx="10657183" cy="6000328"/>
          </a:xfrm>
        </p:spPr>
        <p:txBody>
          <a:bodyPr anchor="ctr">
            <a:normAutofit/>
          </a:bodyPr>
          <a:lstStyle/>
          <a:p>
            <a:r>
              <a:rPr lang="en-US" sz="4800" dirty="0">
                <a:latin typeface="Lucida Calligraphy" panose="03010101010101010101" pitchFamily="66" charset="0"/>
              </a:rPr>
              <a:t>The heavens declare the glory of God and the skies proclaim the work of His hands.</a:t>
            </a:r>
            <a:br>
              <a:rPr lang="en-US" sz="4800" dirty="0">
                <a:latin typeface="Lucida Calligraphy" panose="03010101010101010101" pitchFamily="66" charset="0"/>
              </a:rPr>
            </a:br>
            <a:r>
              <a:rPr lang="en-US" sz="4800" dirty="0">
                <a:latin typeface="Lucida Calligraphy" panose="03010101010101010101" pitchFamily="66" charset="0"/>
              </a:rPr>
              <a:t>							Psalm 19:1</a:t>
            </a:r>
          </a:p>
        </p:txBody>
      </p:sp>
    </p:spTree>
    <p:extLst>
      <p:ext uri="{BB962C8B-B14F-4D97-AF65-F5344CB8AC3E}">
        <p14:creationId xmlns:p14="http://schemas.microsoft.com/office/powerpoint/2010/main" val="257430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7" y="381000"/>
            <a:ext cx="9756578" cy="743744"/>
          </a:xfrm>
        </p:spPr>
        <p:txBody>
          <a:bodyPr/>
          <a:lstStyle/>
          <a:p>
            <a:r>
              <a:rPr lang="en-US" dirty="0"/>
              <a:t>The Fine Tuning Argument</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9" y="1484784"/>
            <a:ext cx="10513168" cy="4535017"/>
          </a:xfrm>
        </p:spPr>
        <p:txBody>
          <a:bodyPr>
            <a:normAutofit/>
          </a:bodyPr>
          <a:lstStyle/>
          <a:p>
            <a:pPr marL="0" lvl="0" indent="0">
              <a:buNone/>
            </a:pPr>
            <a:r>
              <a:rPr lang="en-US" sz="3200" dirty="0"/>
              <a:t>1. The Fine Tuning of the Universe is either the result of necessity, chance or design.</a:t>
            </a:r>
            <a:endParaRPr lang="en-CA" sz="3200" dirty="0"/>
          </a:p>
          <a:p>
            <a:pPr marL="0" lvl="0" indent="0">
              <a:buNone/>
            </a:pPr>
            <a:r>
              <a:rPr lang="en-US" sz="3200" dirty="0"/>
              <a:t>2. The Fine Tuning of the Universe is not the result of necessity or chance.</a:t>
            </a:r>
            <a:endParaRPr lang="en-CA" sz="3200" dirty="0"/>
          </a:p>
          <a:p>
            <a:pPr marL="0" lvl="0" indent="0">
              <a:buNone/>
            </a:pPr>
            <a:r>
              <a:rPr lang="en-US" sz="3200" dirty="0"/>
              <a:t>3. The Fine Tuning of the Universe is the result of design.</a:t>
            </a:r>
          </a:p>
          <a:p>
            <a:pPr marL="0" lvl="0" indent="0">
              <a:buNone/>
            </a:pPr>
            <a:r>
              <a:rPr lang="en-US" sz="3200" dirty="0"/>
              <a:t>4. Design requires the existence of a personal, powerful and intelligent Designer that we call God.</a:t>
            </a:r>
            <a:endParaRPr lang="en-CA" sz="3200" dirty="0"/>
          </a:p>
          <a:p>
            <a:pPr marL="0" indent="0">
              <a:buNone/>
            </a:pPr>
            <a:endParaRPr lang="en-CA" dirty="0"/>
          </a:p>
        </p:txBody>
      </p:sp>
    </p:spTree>
    <p:extLst>
      <p:ext uri="{BB962C8B-B14F-4D97-AF65-F5344CB8AC3E}">
        <p14:creationId xmlns:p14="http://schemas.microsoft.com/office/powerpoint/2010/main" val="4005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Fine-Tuning of the Universe">
            <a:hlinkClick r:id="" action="ppaction://media"/>
            <a:extLst>
              <a:ext uri="{FF2B5EF4-FFF2-40B4-BE49-F238E27FC236}">
                <a16:creationId xmlns:a16="http://schemas.microsoft.com/office/drawing/2014/main" id="{2C6ED73F-058E-4091-AD63-8BCD1D677CDA}"/>
              </a:ext>
            </a:extLst>
          </p:cNvPr>
          <p:cNvPicPr>
            <a:picLocks noRot="1" noChangeAspect="1"/>
          </p:cNvPicPr>
          <p:nvPr>
            <a:videoFile r:link="rId1"/>
          </p:nvPr>
        </p:nvPicPr>
        <p:blipFill>
          <a:blip r:embed="rId3"/>
          <a:stretch>
            <a:fillRect/>
          </a:stretch>
        </p:blipFill>
        <p:spPr>
          <a:xfrm>
            <a:off x="717816" y="404664"/>
            <a:ext cx="10849204" cy="6102678"/>
          </a:xfrm>
          <a:prstGeom prst="rect">
            <a:avLst/>
          </a:prstGeom>
        </p:spPr>
      </p:pic>
    </p:spTree>
    <p:extLst>
      <p:ext uri="{BB962C8B-B14F-4D97-AF65-F5344CB8AC3E}">
        <p14:creationId xmlns:p14="http://schemas.microsoft.com/office/powerpoint/2010/main" val="170853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7" y="381000"/>
            <a:ext cx="9756578" cy="1175792"/>
          </a:xfrm>
        </p:spPr>
        <p:txBody>
          <a:bodyPr>
            <a:normAutofit/>
          </a:bodyPr>
          <a:lstStyle/>
          <a:p>
            <a:r>
              <a:rPr lang="en-US" sz="4800" dirty="0"/>
              <a:t>Arguments from Design</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9" y="2204863"/>
            <a:ext cx="10513168" cy="3888433"/>
          </a:xfrm>
        </p:spPr>
        <p:txBody>
          <a:bodyPr>
            <a:normAutofit/>
          </a:bodyPr>
          <a:lstStyle/>
          <a:p>
            <a:pPr marL="0" lvl="0" indent="0">
              <a:buNone/>
            </a:pPr>
            <a:r>
              <a:rPr lang="en-CA" sz="3600" b="1" dirty="0"/>
              <a:t>The Goldilocks Zone-</a:t>
            </a:r>
          </a:p>
          <a:p>
            <a:pPr marL="0" lvl="0" indent="0">
              <a:buNone/>
            </a:pPr>
            <a:r>
              <a:rPr lang="en-CA" sz="3600" dirty="0"/>
              <a:t>The conditions necessary to make the Earth habitable for life.</a:t>
            </a:r>
          </a:p>
          <a:p>
            <a:pPr marL="0" lvl="0" indent="0">
              <a:buNone/>
            </a:pPr>
            <a:r>
              <a:rPr lang="en-CA" sz="3600" dirty="0"/>
              <a:t>The </a:t>
            </a:r>
            <a:r>
              <a:rPr lang="en-CA" sz="3600"/>
              <a:t>number of conditions </a:t>
            </a:r>
            <a:r>
              <a:rPr lang="en-CA" sz="3600" dirty="0"/>
              <a:t>is in the hundreds and growing with new scientific discoveries.</a:t>
            </a:r>
            <a:endParaRPr lang="en-US" sz="3600" dirty="0"/>
          </a:p>
        </p:txBody>
      </p:sp>
    </p:spTree>
    <p:extLst>
      <p:ext uri="{BB962C8B-B14F-4D97-AF65-F5344CB8AC3E}">
        <p14:creationId xmlns:p14="http://schemas.microsoft.com/office/powerpoint/2010/main" val="336800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53855" y="381000"/>
            <a:ext cx="9612560" cy="671736"/>
          </a:xfrm>
        </p:spPr>
        <p:txBody>
          <a:bodyPr/>
          <a:lstStyle/>
          <a:p>
            <a:r>
              <a:rPr lang="en-US" dirty="0"/>
              <a:t>What is apologetics?</a:t>
            </a:r>
          </a:p>
        </p:txBody>
      </p:sp>
      <p:sp>
        <p:nvSpPr>
          <p:cNvPr id="14" name="Content Placeholder 13"/>
          <p:cNvSpPr>
            <a:spLocks noGrp="1"/>
          </p:cNvSpPr>
          <p:nvPr>
            <p:ph idx="1"/>
          </p:nvPr>
        </p:nvSpPr>
        <p:spPr>
          <a:xfrm>
            <a:off x="981844" y="1340768"/>
            <a:ext cx="10153127" cy="4824535"/>
          </a:xfrm>
        </p:spPr>
        <p:txBody>
          <a:bodyPr>
            <a:normAutofit lnSpcReduction="10000"/>
          </a:bodyPr>
          <a:lstStyle/>
          <a:p>
            <a:pPr marL="0" lvl="0" indent="0">
              <a:buNone/>
            </a:pPr>
            <a:r>
              <a:rPr lang="en-US" dirty="0"/>
              <a:t>The term </a:t>
            </a:r>
            <a:r>
              <a:rPr lang="en-US" i="1" dirty="0"/>
              <a:t>Apologetics </a:t>
            </a:r>
            <a:r>
              <a:rPr lang="en-US" dirty="0"/>
              <a:t>comes from the Greek word, </a:t>
            </a:r>
            <a:r>
              <a:rPr lang="en-US" b="1" dirty="0">
                <a:latin typeface="Symbol" panose="05050102010706020507" pitchFamily="18" charset="2"/>
              </a:rPr>
              <a:t>apologia</a:t>
            </a:r>
            <a:r>
              <a:rPr lang="en-US" b="1" dirty="0"/>
              <a:t>  </a:t>
            </a:r>
            <a:r>
              <a:rPr lang="en-US" dirty="0"/>
              <a:t>(apologia).  This is not like the English word, apology that has taken the meaning ‘to say you are sorry’. Instead, </a:t>
            </a:r>
            <a:r>
              <a:rPr lang="en-US" b="1" i="1" dirty="0"/>
              <a:t>apologia </a:t>
            </a:r>
            <a:r>
              <a:rPr lang="en-US" b="1" dirty="0"/>
              <a:t>means ‘to give a verbal (or written) defense’</a:t>
            </a:r>
            <a:r>
              <a:rPr lang="en-US" dirty="0"/>
              <a:t>.  This could be something as simple as explaining something or as formal as a legal defense in a law court. In the Bible, it is used when speaking of logically defending the message of the gospel against critics or of systematically explaining it to unbelievers who do not understand it. I Peter 3:15 says “</a:t>
            </a:r>
            <a:r>
              <a:rPr lang="en-US" i="1" dirty="0"/>
              <a:t>But in your hearts set apart Christ as Lord. Always be prepared </a:t>
            </a:r>
            <a:r>
              <a:rPr lang="en-US" b="1" i="1" dirty="0"/>
              <a:t>to give an answer (apologia) </a:t>
            </a:r>
            <a:r>
              <a:rPr lang="en-US" i="1" dirty="0"/>
              <a:t>to everyone who asks you to give the reason for the hope that you have. But do this with gentleness and respect</a:t>
            </a:r>
            <a:r>
              <a:rPr lang="en-US" dirty="0"/>
              <a:t>.” Paul had to defend himself in Roman court by defending the gospel (</a:t>
            </a:r>
            <a:r>
              <a:rPr lang="en-US" b="1" dirty="0"/>
              <a:t>Acts 22: 1-21; 2Tim. 4:16</a:t>
            </a:r>
            <a:r>
              <a:rPr lang="en-US" dirty="0"/>
              <a:t>).  In doing so, he influenced the leaders of his day like King Agrippa (</a:t>
            </a:r>
            <a:r>
              <a:rPr lang="en-US" b="1" dirty="0"/>
              <a:t>Acts 26:1-28</a:t>
            </a:r>
            <a:r>
              <a:rPr lang="en-US" dirty="0"/>
              <a:t>)  and testified to all those who came to observe the court proceedings.</a:t>
            </a:r>
          </a:p>
        </p:txBody>
      </p:sp>
    </p:spTree>
    <p:extLst>
      <p:ext uri="{BB962C8B-B14F-4D97-AF65-F5344CB8AC3E}">
        <p14:creationId xmlns:p14="http://schemas.microsoft.com/office/powerpoint/2010/main" val="199469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Episode 23 -- Goldilocks Planet; Evolution Is A Lie, That's a Fact.mp4">
            <a:hlinkClick r:id="" action="ppaction://media"/>
            <a:extLst>
              <a:ext uri="{FF2B5EF4-FFF2-40B4-BE49-F238E27FC236}">
                <a16:creationId xmlns:a16="http://schemas.microsoft.com/office/drawing/2014/main" id="{3B8064FE-155F-4218-BBE9-45B5E3EB0A34}"/>
              </a:ext>
            </a:extLst>
          </p:cNvPr>
          <p:cNvPicPr>
            <a:picLocks noRot="1" noChangeAspect="1"/>
          </p:cNvPicPr>
          <p:nvPr>
            <a:videoFile r:link="rId1"/>
          </p:nvPr>
        </p:nvPicPr>
        <p:blipFill>
          <a:blip r:embed="rId3"/>
          <a:stretch>
            <a:fillRect/>
          </a:stretch>
        </p:blipFill>
        <p:spPr>
          <a:xfrm>
            <a:off x="781822" y="440668"/>
            <a:ext cx="10625180" cy="5976664"/>
          </a:xfrm>
          <a:prstGeom prst="rect">
            <a:avLst/>
          </a:prstGeom>
        </p:spPr>
      </p:pic>
    </p:spTree>
    <p:extLst>
      <p:ext uri="{BB962C8B-B14F-4D97-AF65-F5344CB8AC3E}">
        <p14:creationId xmlns:p14="http://schemas.microsoft.com/office/powerpoint/2010/main" val="322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y Our Sun and Atmosphere Appear Intelligently Designed">
            <a:hlinkClick r:id="" action="ppaction://media"/>
            <a:extLst>
              <a:ext uri="{FF2B5EF4-FFF2-40B4-BE49-F238E27FC236}">
                <a16:creationId xmlns:a16="http://schemas.microsoft.com/office/drawing/2014/main" id="{320A5DA7-6573-4847-B9F4-3002A1277966}"/>
              </a:ext>
            </a:extLst>
          </p:cNvPr>
          <p:cNvPicPr>
            <a:picLocks noRot="1" noChangeAspect="1"/>
          </p:cNvPicPr>
          <p:nvPr>
            <a:videoFile r:link="rId1"/>
          </p:nvPr>
        </p:nvPicPr>
        <p:blipFill>
          <a:blip r:embed="rId3"/>
          <a:stretch>
            <a:fillRect/>
          </a:stretch>
        </p:blipFill>
        <p:spPr>
          <a:xfrm>
            <a:off x="589801" y="332656"/>
            <a:ext cx="11049227" cy="6215190"/>
          </a:xfrm>
          <a:prstGeom prst="rect">
            <a:avLst/>
          </a:prstGeom>
        </p:spPr>
      </p:pic>
    </p:spTree>
    <p:extLst>
      <p:ext uri="{BB962C8B-B14F-4D97-AF65-F5344CB8AC3E}">
        <p14:creationId xmlns:p14="http://schemas.microsoft.com/office/powerpoint/2010/main" val="236855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93812" y="332656"/>
            <a:ext cx="10513168" cy="576064"/>
          </a:xfrm>
        </p:spPr>
        <p:txBody>
          <a:bodyPr>
            <a:normAutofit fontScale="90000"/>
          </a:bodyPr>
          <a:lstStyle/>
          <a:p>
            <a:r>
              <a:rPr lang="en-US" dirty="0"/>
              <a:t>The Goldilocks Zone- Conditions for life on Earth</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693812" y="1124744"/>
            <a:ext cx="10801199" cy="5184576"/>
          </a:xfrm>
        </p:spPr>
        <p:txBody>
          <a:bodyPr>
            <a:normAutofit lnSpcReduction="10000"/>
          </a:bodyPr>
          <a:lstStyle/>
          <a:p>
            <a:pPr marL="0" lvl="0" indent="0">
              <a:buNone/>
            </a:pPr>
            <a:r>
              <a:rPr lang="en-US" sz="2200" dirty="0"/>
              <a:t>There are hundreds of physical parameters that are necessary for life:</a:t>
            </a:r>
          </a:p>
          <a:p>
            <a:pPr marL="0" lvl="0" indent="0">
              <a:buNone/>
            </a:pPr>
            <a:r>
              <a:rPr lang="en-US" sz="2200" dirty="0"/>
              <a:t>1. The position of our solar system in the Milky Way galaxy- between spiral arms and on the galactic plane. Prevents us from being crushed by gravity or fried by radiation. Our position enables us to see the universe.</a:t>
            </a:r>
          </a:p>
          <a:p>
            <a:pPr marL="0" lvl="0" indent="0">
              <a:buNone/>
            </a:pPr>
            <a:r>
              <a:rPr lang="en-US" sz="2200" dirty="0"/>
              <a:t>2. Earth’s position in our solar system is essential for life. The four outer gas planets, Jupiter, Saturn, Uranus and Neptune, are perfectly placed to protect the Earth from comet and asteroid collisions and keep us in our proper orbit. Shoemaker-Levy comet</a:t>
            </a:r>
          </a:p>
          <a:p>
            <a:pPr marL="0" lvl="0" indent="0">
              <a:buNone/>
            </a:pPr>
            <a:r>
              <a:rPr lang="en-US" sz="2200" dirty="0"/>
              <a:t>3. The moon provides the Earth with about 20 things necessary for life. Its distance and size are perfect to maintain a perfect orbit for us. It causes tides that clean our coast areas and distribute nutrients. It creates ocean currents which moderate our climate.</a:t>
            </a:r>
          </a:p>
          <a:p>
            <a:pPr marL="0" lvl="0" indent="0">
              <a:buNone/>
            </a:pPr>
            <a:r>
              <a:rPr lang="en-US" sz="2200" dirty="0"/>
              <a:t>4. Earth’s iron and molten core create a magnetosphere that protects us from solar radiation and protects our atmosphere.</a:t>
            </a:r>
          </a:p>
          <a:p>
            <a:pPr marL="0" indent="0">
              <a:buNone/>
            </a:pPr>
            <a:endParaRPr lang="en-CA" dirty="0"/>
          </a:p>
        </p:txBody>
      </p:sp>
    </p:spTree>
    <p:extLst>
      <p:ext uri="{BB962C8B-B14F-4D97-AF65-F5344CB8AC3E}">
        <p14:creationId xmlns:p14="http://schemas.microsoft.com/office/powerpoint/2010/main" val="109604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93812" y="332656"/>
            <a:ext cx="10513168" cy="576064"/>
          </a:xfrm>
        </p:spPr>
        <p:txBody>
          <a:bodyPr>
            <a:normAutofit fontScale="90000"/>
          </a:bodyPr>
          <a:lstStyle/>
          <a:p>
            <a:r>
              <a:rPr lang="en-US" dirty="0"/>
              <a:t>The Goldilocks Zone- Continued</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693812" y="1124744"/>
            <a:ext cx="10801199" cy="4824536"/>
          </a:xfrm>
        </p:spPr>
        <p:txBody>
          <a:bodyPr>
            <a:normAutofit lnSpcReduction="10000"/>
          </a:bodyPr>
          <a:lstStyle/>
          <a:p>
            <a:pPr marL="0" indent="0">
              <a:buNone/>
            </a:pPr>
            <a:r>
              <a:rPr lang="en-US" sz="2200" dirty="0"/>
              <a:t>5. Earth’s placement makes liquid water, carbon and oxygen possible. </a:t>
            </a:r>
          </a:p>
          <a:p>
            <a:pPr marL="0" lvl="0" indent="0">
              <a:buNone/>
            </a:pPr>
            <a:r>
              <a:rPr lang="en-US" sz="2200" dirty="0"/>
              <a:t>6. The atmosphere makes photosynthesis possible. Nutrients dissolved by liquid water enable plants to make food and oxygen which are necessary for life.  2% closer or farther away would </a:t>
            </a:r>
          </a:p>
          <a:p>
            <a:pPr marL="0" lvl="0" indent="0">
              <a:buNone/>
            </a:pPr>
            <a:r>
              <a:rPr lang="en-US" sz="2200" dirty="0"/>
              <a:t>7. Earth’s 23.5 degree tilt makes the seasons possible which makes more of the planet’s surface livable.</a:t>
            </a:r>
          </a:p>
          <a:p>
            <a:pPr marL="0" lvl="0" indent="0">
              <a:buNone/>
            </a:pPr>
            <a:r>
              <a:rPr lang="en-US" sz="2200" dirty="0"/>
              <a:t>8. The size and </a:t>
            </a:r>
            <a:r>
              <a:rPr lang="en-US" sz="2200" dirty="0" err="1"/>
              <a:t>colour</a:t>
            </a:r>
            <a:r>
              <a:rPr lang="en-US" sz="2200" dirty="0"/>
              <a:t> of the Sun make it perfect for the energy we need while not too strong.</a:t>
            </a:r>
          </a:p>
          <a:p>
            <a:pPr marL="0" lvl="0" indent="0">
              <a:buNone/>
            </a:pPr>
            <a:r>
              <a:rPr lang="en-US" sz="2200" dirty="0"/>
              <a:t>9. Earth’s size creates the ideal gravity for life to exist and to maintain an atmosphere.</a:t>
            </a:r>
          </a:p>
          <a:p>
            <a:pPr marL="0" lvl="0" indent="0">
              <a:buNone/>
            </a:pPr>
            <a:r>
              <a:rPr lang="en-US" sz="2200" dirty="0"/>
              <a:t>10. The Earth’s 24 hour rotation maintains an average temperature necessary for life. </a:t>
            </a:r>
          </a:p>
          <a:p>
            <a:pPr marL="0" indent="0">
              <a:buNone/>
            </a:pPr>
            <a:endParaRPr lang="en-CA" dirty="0"/>
          </a:p>
        </p:txBody>
      </p:sp>
    </p:spTree>
    <p:extLst>
      <p:ext uri="{BB962C8B-B14F-4D97-AF65-F5344CB8AC3E}">
        <p14:creationId xmlns:p14="http://schemas.microsoft.com/office/powerpoint/2010/main" val="4665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4218" y="404664"/>
            <a:ext cx="9756578" cy="959768"/>
          </a:xfrm>
        </p:spPr>
        <p:txBody>
          <a:bodyPr>
            <a:normAutofit/>
          </a:bodyPr>
          <a:lstStyle/>
          <a:p>
            <a:r>
              <a:rPr lang="en-US" sz="4800" dirty="0"/>
              <a:t>Arguments from Design</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9" y="1628801"/>
            <a:ext cx="10513168" cy="4464496"/>
          </a:xfrm>
        </p:spPr>
        <p:txBody>
          <a:bodyPr>
            <a:normAutofit lnSpcReduction="10000"/>
          </a:bodyPr>
          <a:lstStyle/>
          <a:p>
            <a:pPr marL="0" lvl="0" indent="0">
              <a:buNone/>
            </a:pPr>
            <a:r>
              <a:rPr lang="en-US" sz="3600" b="1" dirty="0"/>
              <a:t>Paley’s Argument from Design</a:t>
            </a:r>
          </a:p>
          <a:p>
            <a:pPr marL="0" lvl="0" indent="0">
              <a:buNone/>
            </a:pPr>
            <a:r>
              <a:rPr lang="en-US" sz="3600" dirty="0"/>
              <a:t>If there is evidence of design in the universe, then there must be a ‘Designer’. Two powerful evidences of design are DNA and discoveries in Molecular biology</a:t>
            </a:r>
          </a:p>
          <a:p>
            <a:pPr marL="0" lvl="0" indent="0">
              <a:buNone/>
            </a:pPr>
            <a:r>
              <a:rPr lang="en-CA" sz="3600" dirty="0"/>
              <a:t>That ‘Designer’ must be infinitely intelligent and powerful.</a:t>
            </a:r>
          </a:p>
          <a:p>
            <a:pPr marL="0" lvl="0" indent="0">
              <a:buNone/>
            </a:pPr>
            <a:r>
              <a:rPr lang="en-CA" sz="3600" dirty="0"/>
              <a:t>The ‘Designer’ must be God.</a:t>
            </a:r>
            <a:endParaRPr lang="en-US" sz="3600" dirty="0"/>
          </a:p>
        </p:txBody>
      </p:sp>
    </p:spTree>
    <p:extLst>
      <p:ext uri="{BB962C8B-B14F-4D97-AF65-F5344CB8AC3E}">
        <p14:creationId xmlns:p14="http://schemas.microsoft.com/office/powerpoint/2010/main" val="244552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Watchmaker (Teleological Argument)">
            <a:hlinkClick r:id="" action="ppaction://media"/>
            <a:extLst>
              <a:ext uri="{FF2B5EF4-FFF2-40B4-BE49-F238E27FC236}">
                <a16:creationId xmlns:a16="http://schemas.microsoft.com/office/drawing/2014/main" id="{F203387E-058C-4916-A468-7CF037A9B393}"/>
              </a:ext>
            </a:extLst>
          </p:cNvPr>
          <p:cNvPicPr>
            <a:picLocks noRot="1" noChangeAspect="1"/>
          </p:cNvPicPr>
          <p:nvPr>
            <a:videoFile r:link="rId1"/>
          </p:nvPr>
        </p:nvPicPr>
        <p:blipFill>
          <a:blip r:embed="rId3"/>
          <a:stretch>
            <a:fillRect/>
          </a:stretch>
        </p:blipFill>
        <p:spPr>
          <a:xfrm>
            <a:off x="549796" y="397913"/>
            <a:ext cx="10777196" cy="6062173"/>
          </a:xfrm>
          <a:prstGeom prst="rect">
            <a:avLst/>
          </a:prstGeom>
        </p:spPr>
      </p:pic>
    </p:spTree>
    <p:extLst>
      <p:ext uri="{BB962C8B-B14F-4D97-AF65-F5344CB8AC3E}">
        <p14:creationId xmlns:p14="http://schemas.microsoft.com/office/powerpoint/2010/main" val="286850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7" y="381000"/>
            <a:ext cx="9756578" cy="743744"/>
          </a:xfrm>
        </p:spPr>
        <p:txBody>
          <a:bodyPr/>
          <a:lstStyle/>
          <a:p>
            <a:r>
              <a:rPr lang="en-US" dirty="0"/>
              <a:t>The Moral Argument</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9" y="1484784"/>
            <a:ext cx="10513168" cy="4535017"/>
          </a:xfrm>
        </p:spPr>
        <p:txBody>
          <a:bodyPr>
            <a:normAutofit/>
          </a:bodyPr>
          <a:lstStyle/>
          <a:p>
            <a:pPr marL="0" lvl="0" indent="0">
              <a:buNone/>
            </a:pPr>
            <a:r>
              <a:rPr lang="en-US" sz="3600" dirty="0"/>
              <a:t>1. If God does not exist, objective moral values do not exist</a:t>
            </a:r>
          </a:p>
          <a:p>
            <a:pPr marL="0" lvl="0" indent="0">
              <a:buNone/>
            </a:pPr>
            <a:endParaRPr lang="en-US" sz="3600" dirty="0"/>
          </a:p>
          <a:p>
            <a:pPr marL="0" lvl="0" indent="0">
              <a:buNone/>
            </a:pPr>
            <a:r>
              <a:rPr lang="en-US" sz="3600" dirty="0"/>
              <a:t>2. Objective moral values do exist.</a:t>
            </a:r>
          </a:p>
          <a:p>
            <a:pPr marL="0" lvl="0" indent="0">
              <a:buNone/>
            </a:pPr>
            <a:endParaRPr lang="en-CA" sz="3600" dirty="0"/>
          </a:p>
          <a:p>
            <a:pPr marL="0" lvl="0" indent="0">
              <a:buNone/>
            </a:pPr>
            <a:r>
              <a:rPr lang="en-US" sz="3600" dirty="0"/>
              <a:t>3. Therefore, God exists.</a:t>
            </a:r>
          </a:p>
          <a:p>
            <a:pPr marL="0" indent="0">
              <a:buNone/>
            </a:pPr>
            <a:endParaRPr lang="en-CA" dirty="0"/>
          </a:p>
        </p:txBody>
      </p:sp>
    </p:spTree>
    <p:extLst>
      <p:ext uri="{BB962C8B-B14F-4D97-AF65-F5344CB8AC3E}">
        <p14:creationId xmlns:p14="http://schemas.microsoft.com/office/powerpoint/2010/main" val="39280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The Moral Argument">
            <a:hlinkClick r:id="" action="ppaction://media"/>
            <a:extLst>
              <a:ext uri="{FF2B5EF4-FFF2-40B4-BE49-F238E27FC236}">
                <a16:creationId xmlns:a16="http://schemas.microsoft.com/office/drawing/2014/main" id="{D8A5CF6D-C4FF-446E-97EC-1EF64FC3B3CD}"/>
              </a:ext>
            </a:extLst>
          </p:cNvPr>
          <p:cNvPicPr>
            <a:picLocks noRot="1" noChangeAspect="1"/>
          </p:cNvPicPr>
          <p:nvPr>
            <a:videoFile r:link="rId1"/>
          </p:nvPr>
        </p:nvPicPr>
        <p:blipFill>
          <a:blip r:embed="rId3"/>
          <a:stretch>
            <a:fillRect/>
          </a:stretch>
        </p:blipFill>
        <p:spPr>
          <a:xfrm>
            <a:off x="717816" y="404664"/>
            <a:ext cx="10753194" cy="6048672"/>
          </a:xfrm>
          <a:prstGeom prst="rect">
            <a:avLst/>
          </a:prstGeom>
        </p:spPr>
      </p:pic>
    </p:spTree>
    <p:extLst>
      <p:ext uri="{BB962C8B-B14F-4D97-AF65-F5344CB8AC3E}">
        <p14:creationId xmlns:p14="http://schemas.microsoft.com/office/powerpoint/2010/main" val="87588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1844" y="260648"/>
            <a:ext cx="9612560" cy="671736"/>
          </a:xfrm>
        </p:spPr>
        <p:txBody>
          <a:bodyPr>
            <a:normAutofit fontScale="90000"/>
          </a:bodyPr>
          <a:lstStyle/>
          <a:p>
            <a:r>
              <a:rPr lang="en-US" dirty="0"/>
              <a:t>Is it possible to prove the existence of God?</a:t>
            </a:r>
          </a:p>
        </p:txBody>
      </p:sp>
      <p:sp>
        <p:nvSpPr>
          <p:cNvPr id="14" name="Content Placeholder 13"/>
          <p:cNvSpPr>
            <a:spLocks noGrp="1"/>
          </p:cNvSpPr>
          <p:nvPr>
            <p:ph idx="1"/>
          </p:nvPr>
        </p:nvSpPr>
        <p:spPr>
          <a:xfrm>
            <a:off x="981844" y="1052736"/>
            <a:ext cx="10153127" cy="5424264"/>
          </a:xfrm>
        </p:spPr>
        <p:txBody>
          <a:bodyPr>
            <a:normAutofit/>
          </a:bodyPr>
          <a:lstStyle/>
          <a:p>
            <a:pPr marL="0" lvl="0" indent="0">
              <a:buNone/>
            </a:pPr>
            <a:r>
              <a:rPr lang="en-US" dirty="0"/>
              <a:t>How do we prove something?</a:t>
            </a:r>
          </a:p>
          <a:p>
            <a:pPr lvl="0">
              <a:buFont typeface="Wingdings" panose="05000000000000000000" pitchFamily="2" charset="2"/>
              <a:buChar char="v"/>
            </a:pPr>
            <a:r>
              <a:rPr lang="en-US" dirty="0"/>
              <a:t>Science- only applies to the physical universe; indirect evidence</a:t>
            </a:r>
          </a:p>
          <a:p>
            <a:pPr lvl="0">
              <a:buFont typeface="Wingdings" panose="05000000000000000000" pitchFamily="2" charset="2"/>
              <a:buChar char="v"/>
            </a:pPr>
            <a:r>
              <a:rPr lang="en-US" dirty="0"/>
              <a:t>Legal/ Historical approach- testimony from eye-witnesses; depends on the credibility and number of the witnesses </a:t>
            </a:r>
          </a:p>
          <a:p>
            <a:pPr lvl="0">
              <a:buFont typeface="Wingdings" panose="05000000000000000000" pitchFamily="2" charset="2"/>
              <a:buChar char="v"/>
            </a:pPr>
            <a:r>
              <a:rPr lang="en-US" dirty="0"/>
              <a:t>Philosophy- reason and logic; Four big questions of life- </a:t>
            </a:r>
          </a:p>
          <a:p>
            <a:pPr marL="0" lvl="0" indent="0">
              <a:buNone/>
            </a:pPr>
            <a:r>
              <a:rPr lang="en-US" dirty="0"/>
              <a:t>			1. Where do I come from? </a:t>
            </a:r>
          </a:p>
          <a:p>
            <a:pPr marL="0" lvl="0" indent="0">
              <a:buNone/>
            </a:pPr>
            <a:r>
              <a:rPr lang="en-US" dirty="0"/>
              <a:t>			2. Who am I? </a:t>
            </a:r>
          </a:p>
          <a:p>
            <a:pPr marL="0" lvl="0" indent="0">
              <a:buNone/>
            </a:pPr>
            <a:r>
              <a:rPr lang="en-US" dirty="0"/>
              <a:t>			3. What is the meaning and purpose of life?</a:t>
            </a:r>
          </a:p>
          <a:p>
            <a:pPr marL="0" lvl="0" indent="0">
              <a:buNone/>
            </a:pPr>
            <a:r>
              <a:rPr lang="en-US" dirty="0"/>
              <a:t>			4. Where am I going?</a:t>
            </a:r>
          </a:p>
          <a:p>
            <a:pPr lvl="0">
              <a:buFont typeface="Wingdings" panose="05000000000000000000" pitchFamily="2" charset="2"/>
              <a:buChar char="v"/>
            </a:pPr>
            <a:r>
              <a:rPr lang="en-US" dirty="0"/>
              <a:t>Personal experience- powerful, valid but subjective</a:t>
            </a:r>
          </a:p>
        </p:txBody>
      </p:sp>
    </p:spTree>
    <p:extLst>
      <p:ext uri="{BB962C8B-B14F-4D97-AF65-F5344CB8AC3E}">
        <p14:creationId xmlns:p14="http://schemas.microsoft.com/office/powerpoint/2010/main" val="178034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1844" y="260648"/>
            <a:ext cx="9612560" cy="671736"/>
          </a:xfrm>
        </p:spPr>
        <p:txBody>
          <a:bodyPr>
            <a:normAutofit/>
          </a:bodyPr>
          <a:lstStyle/>
          <a:p>
            <a:r>
              <a:rPr lang="en-US" sz="4000" dirty="0"/>
              <a:t>How do we define ‘God’?</a:t>
            </a:r>
          </a:p>
        </p:txBody>
      </p:sp>
      <p:sp>
        <p:nvSpPr>
          <p:cNvPr id="14" name="Content Placeholder 13"/>
          <p:cNvSpPr>
            <a:spLocks noGrp="1"/>
          </p:cNvSpPr>
          <p:nvPr>
            <p:ph idx="1"/>
          </p:nvPr>
        </p:nvSpPr>
        <p:spPr>
          <a:xfrm>
            <a:off x="981844" y="1052736"/>
            <a:ext cx="10153127" cy="5424264"/>
          </a:xfrm>
        </p:spPr>
        <p:txBody>
          <a:bodyPr>
            <a:normAutofit/>
          </a:bodyPr>
          <a:lstStyle/>
          <a:p>
            <a:pPr lvl="0">
              <a:buFont typeface="Wingdings" panose="05000000000000000000" pitchFamily="2" charset="2"/>
              <a:buChar char="v"/>
            </a:pPr>
            <a:r>
              <a:rPr lang="en-US" sz="3600" dirty="0"/>
              <a:t>Supernatural- beyond the physical universe; not restricted by time, space or physical limitations</a:t>
            </a:r>
          </a:p>
          <a:p>
            <a:pPr lvl="0">
              <a:buFont typeface="Wingdings" panose="05000000000000000000" pitchFamily="2" charset="2"/>
              <a:buChar char="v"/>
            </a:pPr>
            <a:r>
              <a:rPr lang="en-US" sz="3600" dirty="0"/>
              <a:t>Intelligent- a master of design and planning</a:t>
            </a:r>
          </a:p>
          <a:p>
            <a:pPr lvl="0">
              <a:buFont typeface="Wingdings" panose="05000000000000000000" pitchFamily="2" charset="2"/>
              <a:buChar char="v"/>
            </a:pPr>
            <a:r>
              <a:rPr lang="en-US" sz="3600" dirty="0"/>
              <a:t>Personal- not merely a force, has a definite character</a:t>
            </a:r>
          </a:p>
          <a:p>
            <a:pPr lvl="0">
              <a:buFont typeface="Wingdings" panose="05000000000000000000" pitchFamily="2" charset="2"/>
              <a:buChar char="v"/>
            </a:pPr>
            <a:r>
              <a:rPr lang="en-US" sz="3600" dirty="0"/>
              <a:t>Purposeful- has a purpose for the universe and us</a:t>
            </a:r>
          </a:p>
        </p:txBody>
      </p:sp>
    </p:spTree>
    <p:extLst>
      <p:ext uri="{BB962C8B-B14F-4D97-AF65-F5344CB8AC3E}">
        <p14:creationId xmlns:p14="http://schemas.microsoft.com/office/powerpoint/2010/main" val="2789778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28" y="381000"/>
            <a:ext cx="10441160" cy="743744"/>
          </a:xfrm>
        </p:spPr>
        <p:txBody>
          <a:bodyPr/>
          <a:lstStyle/>
          <a:p>
            <a:r>
              <a:rPr lang="en-US" dirty="0"/>
              <a:t>Common Positions on the Existence of God</a:t>
            </a:r>
          </a:p>
        </p:txBody>
      </p:sp>
      <p:sp>
        <p:nvSpPr>
          <p:cNvPr id="3" name="Content Placeholder 2"/>
          <p:cNvSpPr>
            <a:spLocks noGrp="1"/>
          </p:cNvSpPr>
          <p:nvPr>
            <p:ph sz="half" idx="1"/>
          </p:nvPr>
        </p:nvSpPr>
        <p:spPr>
          <a:xfrm>
            <a:off x="852108" y="1340768"/>
            <a:ext cx="10642904" cy="4824536"/>
          </a:xfrm>
        </p:spPr>
        <p:txBody>
          <a:bodyPr>
            <a:normAutofit/>
          </a:bodyPr>
          <a:lstStyle/>
          <a:p>
            <a:r>
              <a:rPr lang="en-US" sz="2600" b="1" dirty="0"/>
              <a:t>Atheism</a:t>
            </a:r>
            <a:r>
              <a:rPr lang="en-US" sz="2600" dirty="0"/>
              <a:t>- No God, gods or supernatural; naturalism, materialism</a:t>
            </a:r>
          </a:p>
          <a:p>
            <a:r>
              <a:rPr lang="en-US" sz="2600" b="1" dirty="0"/>
              <a:t>Agnosticism</a:t>
            </a:r>
            <a:r>
              <a:rPr lang="en-US" sz="2600" dirty="0"/>
              <a:t>- impossible to know about God; don’t know, don’t care</a:t>
            </a:r>
          </a:p>
          <a:p>
            <a:r>
              <a:rPr lang="en-US" sz="2600" b="1" dirty="0"/>
              <a:t>Pantheism/ </a:t>
            </a:r>
            <a:r>
              <a:rPr lang="en-US" sz="2600" b="1" dirty="0" err="1"/>
              <a:t>Panentheism</a:t>
            </a:r>
            <a:r>
              <a:rPr lang="en-US" sz="2600" dirty="0"/>
              <a:t>- God is everything and in everything; Physical world is an illusion; only the eternal Spiritual world is real.</a:t>
            </a:r>
          </a:p>
          <a:p>
            <a:r>
              <a:rPr lang="en-US" sz="2600" b="1" dirty="0"/>
              <a:t>Polytheism/ Animism</a:t>
            </a:r>
            <a:r>
              <a:rPr lang="en-US" sz="2600" dirty="0"/>
              <a:t>- Many gods or powerful spirits in nature. Most of these systems still presume an ultimate Creator.</a:t>
            </a:r>
          </a:p>
          <a:p>
            <a:r>
              <a:rPr lang="en-US" sz="2600" b="1" dirty="0"/>
              <a:t>Deism</a:t>
            </a:r>
            <a:r>
              <a:rPr lang="en-US" sz="2600" dirty="0"/>
              <a:t>- God created everything and set natural laws but left us to our own devices.</a:t>
            </a:r>
          </a:p>
          <a:p>
            <a:r>
              <a:rPr lang="en-US" sz="2600" b="1" dirty="0"/>
              <a:t>Theism/ Monotheism</a:t>
            </a:r>
            <a:r>
              <a:rPr lang="en-US" sz="2600" dirty="0"/>
              <a:t>- one ultimate eternal creator God</a:t>
            </a:r>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7" y="381000"/>
            <a:ext cx="9756578" cy="743744"/>
          </a:xfrm>
        </p:spPr>
        <p:txBody>
          <a:bodyPr/>
          <a:lstStyle/>
          <a:p>
            <a:r>
              <a:rPr lang="en-US" dirty="0"/>
              <a:t>Does God exist?</a:t>
            </a:r>
          </a:p>
        </p:txBody>
      </p:sp>
      <p:sp>
        <p:nvSpPr>
          <p:cNvPr id="2" name="Content Placeholder 1">
            <a:extLst>
              <a:ext uri="{FF2B5EF4-FFF2-40B4-BE49-F238E27FC236}">
                <a16:creationId xmlns:a16="http://schemas.microsoft.com/office/drawing/2014/main" id="{42FEBD77-5C8D-4B8C-B379-13A76CDBB9D5}"/>
              </a:ext>
            </a:extLst>
          </p:cNvPr>
          <p:cNvSpPr>
            <a:spLocks noGrp="1"/>
          </p:cNvSpPr>
          <p:nvPr>
            <p:ph idx="1"/>
          </p:nvPr>
        </p:nvSpPr>
        <p:spPr>
          <a:xfrm>
            <a:off x="837828" y="1340768"/>
            <a:ext cx="10729191" cy="4679033"/>
          </a:xfrm>
        </p:spPr>
        <p:txBody>
          <a:bodyPr>
            <a:normAutofit fontScale="92500" lnSpcReduction="20000"/>
          </a:bodyPr>
          <a:lstStyle/>
          <a:p>
            <a:pPr marL="0" indent="0">
              <a:buNone/>
            </a:pPr>
            <a:r>
              <a:rPr lang="en-US" dirty="0"/>
              <a:t>“And without faith it is impossible to please God, because anyone who comes to him must believe that He </a:t>
            </a:r>
            <a:r>
              <a:rPr lang="en-US" b="1" dirty="0"/>
              <a:t>exists</a:t>
            </a:r>
            <a:r>
              <a:rPr lang="en-US" dirty="0"/>
              <a:t> and that he rewards those who earnestly seek him”. Heb. 11:6</a:t>
            </a:r>
            <a:endParaRPr lang="en-CA" dirty="0"/>
          </a:p>
          <a:p>
            <a:pPr marL="0" indent="0">
              <a:buNone/>
            </a:pPr>
            <a:r>
              <a:rPr lang="en-US" b="1" dirty="0"/>
              <a:t>What if God did not exist?</a:t>
            </a:r>
            <a:endParaRPr lang="en-CA" dirty="0"/>
          </a:p>
          <a:p>
            <a:pPr marL="0" indent="0">
              <a:buNone/>
            </a:pPr>
            <a:r>
              <a:rPr lang="en-US" dirty="0"/>
              <a:t>There are three inescapable consequences of this:</a:t>
            </a:r>
            <a:endParaRPr lang="en-CA" dirty="0"/>
          </a:p>
          <a:p>
            <a:pPr lvl="0"/>
            <a:r>
              <a:rPr lang="en-US" dirty="0"/>
              <a:t>There would be no ultimate meaning in life or for existence. </a:t>
            </a:r>
            <a:endParaRPr lang="en-CA" dirty="0"/>
          </a:p>
          <a:p>
            <a:pPr lvl="0"/>
            <a:r>
              <a:rPr lang="en-US" dirty="0"/>
              <a:t>There would be no ultimate value in life. No good or bad, right or wrong.</a:t>
            </a:r>
            <a:endParaRPr lang="en-CA" dirty="0"/>
          </a:p>
          <a:p>
            <a:pPr lvl="0"/>
            <a:r>
              <a:rPr lang="en-US" dirty="0"/>
              <a:t>There would be no ultimate purpose.</a:t>
            </a:r>
            <a:endParaRPr lang="en-CA" dirty="0"/>
          </a:p>
          <a:p>
            <a:r>
              <a:rPr lang="en-US" dirty="0"/>
              <a:t> There would be no free will.</a:t>
            </a:r>
            <a:endParaRPr lang="en-CA" dirty="0"/>
          </a:p>
          <a:p>
            <a:pPr marL="0" indent="0">
              <a:buNone/>
            </a:pPr>
            <a:r>
              <a:rPr lang="en-US" dirty="0"/>
              <a:t>Life without God would be absurd. No one can live their life by the principles above. There are two necessary things in Christianity to provide ultimate meaning: God and eternal life. </a:t>
            </a:r>
            <a:endParaRPr lang="en-CA" dirty="0"/>
          </a:p>
          <a:p>
            <a:pPr marL="0" indent="0">
              <a:buNone/>
            </a:pPr>
            <a:endParaRPr lang="en-CA" dirty="0"/>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Absurdity of Life Without God | William Lane Craig">
            <a:hlinkClick r:id="" action="ppaction://media"/>
            <a:extLst>
              <a:ext uri="{FF2B5EF4-FFF2-40B4-BE49-F238E27FC236}">
                <a16:creationId xmlns:a16="http://schemas.microsoft.com/office/drawing/2014/main" id="{7D9EAD15-1B98-4124-99EB-369BBC136532}"/>
              </a:ext>
            </a:extLst>
          </p:cNvPr>
          <p:cNvPicPr>
            <a:picLocks noRot="1" noChangeAspect="1"/>
          </p:cNvPicPr>
          <p:nvPr>
            <a:videoFile r:link="rId1"/>
          </p:nvPr>
        </p:nvPicPr>
        <p:blipFill>
          <a:blip r:embed="rId3"/>
          <a:stretch>
            <a:fillRect/>
          </a:stretch>
        </p:blipFill>
        <p:spPr>
          <a:xfrm>
            <a:off x="621804" y="350658"/>
            <a:ext cx="10977221" cy="6174686"/>
          </a:xfrm>
          <a:prstGeom prst="rect">
            <a:avLst/>
          </a:prstGeom>
        </p:spPr>
      </p:pic>
    </p:spTree>
    <p:extLst>
      <p:ext uri="{BB962C8B-B14F-4D97-AF65-F5344CB8AC3E}">
        <p14:creationId xmlns:p14="http://schemas.microsoft.com/office/powerpoint/2010/main" val="3023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6" y="332656"/>
            <a:ext cx="9144001" cy="743744"/>
          </a:xfrm>
        </p:spPr>
        <p:txBody>
          <a:bodyPr/>
          <a:lstStyle/>
          <a:p>
            <a:r>
              <a:rPr lang="en-US" dirty="0"/>
              <a:t>Arguments from Logic</a:t>
            </a:r>
          </a:p>
        </p:txBody>
      </p:sp>
      <p:sp>
        <p:nvSpPr>
          <p:cNvPr id="2" name="Content Placeholder 1">
            <a:extLst>
              <a:ext uri="{FF2B5EF4-FFF2-40B4-BE49-F238E27FC236}">
                <a16:creationId xmlns:a16="http://schemas.microsoft.com/office/drawing/2014/main" id="{DB68AC01-4B70-4D9E-8C43-689957FE422F}"/>
              </a:ext>
            </a:extLst>
          </p:cNvPr>
          <p:cNvSpPr>
            <a:spLocks noGrp="1"/>
          </p:cNvSpPr>
          <p:nvPr>
            <p:ph idx="1"/>
          </p:nvPr>
        </p:nvSpPr>
        <p:spPr>
          <a:xfrm>
            <a:off x="909836" y="1268760"/>
            <a:ext cx="10225135" cy="4751041"/>
          </a:xfrm>
        </p:spPr>
        <p:txBody>
          <a:bodyPr/>
          <a:lstStyle/>
          <a:p>
            <a:pPr marL="0" indent="0">
              <a:buNone/>
            </a:pPr>
            <a:r>
              <a:rPr lang="en-CA" sz="2200" b="1" dirty="0"/>
              <a:t>Philosophy</a:t>
            </a:r>
            <a:r>
              <a:rPr lang="en-CA" sz="2200" dirty="0"/>
              <a:t>- the search for truth through logical reasoning. It can only make sense if God exists. </a:t>
            </a:r>
            <a:r>
              <a:rPr lang="en-CA" sz="2200" i="1" dirty="0"/>
              <a:t>Ontology is the study of existence; Who am I?</a:t>
            </a:r>
            <a:endParaRPr lang="en-CA" sz="2200" dirty="0"/>
          </a:p>
          <a:p>
            <a:pPr marL="0" indent="0">
              <a:buNone/>
            </a:pPr>
            <a:r>
              <a:rPr lang="en-CA" sz="2200" dirty="0"/>
              <a:t>Anselm’s Ontological Argument </a:t>
            </a:r>
          </a:p>
          <a:p>
            <a:pPr marL="0" indent="0">
              <a:buNone/>
            </a:pPr>
            <a:endParaRPr lang="en-CA" dirty="0"/>
          </a:p>
        </p:txBody>
      </p:sp>
      <p:pic>
        <p:nvPicPr>
          <p:cNvPr id="5" name="Picture 4" descr="A document with black text&#10;&#10;Description generated with very high confidence">
            <a:extLst>
              <a:ext uri="{FF2B5EF4-FFF2-40B4-BE49-F238E27FC236}">
                <a16:creationId xmlns:a16="http://schemas.microsoft.com/office/drawing/2014/main" id="{65AB76B6-AB63-4A25-A7E7-AEB08CBD92F8}"/>
              </a:ext>
            </a:extLst>
          </p:cNvPr>
          <p:cNvPicPr>
            <a:picLocks noChangeAspect="1"/>
          </p:cNvPicPr>
          <p:nvPr/>
        </p:nvPicPr>
        <p:blipFill rotWithShape="1">
          <a:blip r:embed="rId2">
            <a:extLst>
              <a:ext uri="{28A0092B-C50C-407E-A947-70E740481C1C}">
                <a14:useLocalDpi xmlns:a14="http://schemas.microsoft.com/office/drawing/2010/main" val="0"/>
              </a:ext>
            </a:extLst>
          </a:blip>
          <a:srcRect t="25468" b="41345"/>
          <a:stretch/>
        </p:blipFill>
        <p:spPr>
          <a:xfrm>
            <a:off x="765820" y="2708920"/>
            <a:ext cx="10674498" cy="3456384"/>
          </a:xfrm>
          <a:prstGeom prst="rect">
            <a:avLst/>
          </a:prstGeom>
        </p:spPr>
      </p:pic>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Ontological Argument">
            <a:hlinkClick r:id="" action="ppaction://media"/>
            <a:extLst>
              <a:ext uri="{FF2B5EF4-FFF2-40B4-BE49-F238E27FC236}">
                <a16:creationId xmlns:a16="http://schemas.microsoft.com/office/drawing/2014/main" id="{FDFFB6F3-79E1-44E3-B205-6EDC7A2D186F}"/>
              </a:ext>
            </a:extLst>
          </p:cNvPr>
          <p:cNvPicPr>
            <a:picLocks noRot="1" noChangeAspect="1"/>
          </p:cNvPicPr>
          <p:nvPr>
            <a:videoFile r:link="rId1"/>
          </p:nvPr>
        </p:nvPicPr>
        <p:blipFill>
          <a:blip r:embed="rId3"/>
          <a:stretch>
            <a:fillRect/>
          </a:stretch>
        </p:blipFill>
        <p:spPr>
          <a:xfrm>
            <a:off x="621804" y="350657"/>
            <a:ext cx="10945216" cy="6156685"/>
          </a:xfrm>
          <a:prstGeom prst="rect">
            <a:avLst/>
          </a:prstGeom>
        </p:spPr>
      </p:pic>
    </p:spTree>
    <p:extLst>
      <p:ext uri="{BB962C8B-B14F-4D97-AF65-F5344CB8AC3E}">
        <p14:creationId xmlns:p14="http://schemas.microsoft.com/office/powerpoint/2010/main" val="112708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49C11C-71DC-49B6-ACD8-27E3AE088D1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a4f35948-e619-41b3-aa29-22878b09cfd2"/>
    <ds:schemaRef ds:uri="http://schemas.microsoft.com/office/infopath/2007/PartnerControls"/>
    <ds:schemaRef ds:uri="http://purl.org/dc/elements/1.1/"/>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2740</TotalTime>
  <Words>1560</Words>
  <Application>Microsoft Office PowerPoint</Application>
  <PresentationFormat>Custom</PresentationFormat>
  <Paragraphs>100</Paragraphs>
  <Slides>27</Slides>
  <Notes>1</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Century Gothic</vt:lpstr>
      <vt:lpstr>Lucida Calligraphy</vt:lpstr>
      <vt:lpstr>Symbol</vt:lpstr>
      <vt:lpstr>Wingdings</vt:lpstr>
      <vt:lpstr>Blue atom design template</vt:lpstr>
      <vt:lpstr>APOLOGETICS I: THE EXISTENCE OF GOD</vt:lpstr>
      <vt:lpstr>What is apologetics?</vt:lpstr>
      <vt:lpstr>Is it possible to prove the existence of God?</vt:lpstr>
      <vt:lpstr>How do we define ‘God’?</vt:lpstr>
      <vt:lpstr>Common Positions on the Existence of God</vt:lpstr>
      <vt:lpstr>Does God exist?</vt:lpstr>
      <vt:lpstr>PowerPoint Presentation</vt:lpstr>
      <vt:lpstr>Arguments from Logic</vt:lpstr>
      <vt:lpstr>PowerPoint Presentation</vt:lpstr>
      <vt:lpstr>What is the universe?</vt:lpstr>
      <vt:lpstr>If the universe exists, then God must exist</vt:lpstr>
      <vt:lpstr>PowerPoint Presentation</vt:lpstr>
      <vt:lpstr>If the universe exists, then God must exist</vt:lpstr>
      <vt:lpstr>PowerPoint Presentation</vt:lpstr>
      <vt:lpstr>Main Ideas from the Logical proofs</vt:lpstr>
      <vt:lpstr>The heavens declare the glory of God and the skies proclaim the work of His hands.        Psalm 19:1</vt:lpstr>
      <vt:lpstr>The Fine Tuning Argument</vt:lpstr>
      <vt:lpstr>PowerPoint Presentation</vt:lpstr>
      <vt:lpstr>Arguments from Design</vt:lpstr>
      <vt:lpstr>PowerPoint Presentation</vt:lpstr>
      <vt:lpstr>PowerPoint Presentation</vt:lpstr>
      <vt:lpstr>The Goldilocks Zone- Conditions for life on Earth</vt:lpstr>
      <vt:lpstr>The Goldilocks Zone- Continued</vt:lpstr>
      <vt:lpstr>Arguments from Design</vt:lpstr>
      <vt:lpstr>PowerPoint Presentation</vt:lpstr>
      <vt:lpstr>The Moral Argument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 THE EXISTENCE OF GOD</dc:title>
  <dc:creator>Dean Hughes</dc:creator>
  <cp:lastModifiedBy>Dean Hughes</cp:lastModifiedBy>
  <cp:revision>49</cp:revision>
  <dcterms:created xsi:type="dcterms:W3CDTF">2018-10-02T16:20:27Z</dcterms:created>
  <dcterms:modified xsi:type="dcterms:W3CDTF">2018-10-29T00:57:29Z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