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66" r:id="rId3"/>
    <p:sldId id="257" r:id="rId4"/>
    <p:sldId id="262" r:id="rId5"/>
    <p:sldId id="270" r:id="rId6"/>
    <p:sldId id="258" r:id="rId7"/>
    <p:sldId id="271" r:id="rId8"/>
    <p:sldId id="267" r:id="rId9"/>
    <p:sldId id="268" r:id="rId10"/>
    <p:sldId id="263" r:id="rId11"/>
    <p:sldId id="259" r:id="rId12"/>
    <p:sldId id="275" r:id="rId13"/>
    <p:sldId id="274" r:id="rId14"/>
    <p:sldId id="269" r:id="rId15"/>
    <p:sldId id="260" r:id="rId16"/>
    <p:sldId id="264" r:id="rId17"/>
    <p:sldId id="261" r:id="rId18"/>
    <p:sldId id="280" r:id="rId19"/>
    <p:sldId id="276" r:id="rId20"/>
    <p:sldId id="277" r:id="rId21"/>
    <p:sldId id="272" r:id="rId22"/>
    <p:sldId id="278" r:id="rId23"/>
    <p:sldId id="279" r:id="rId24"/>
    <p:sldId id="273" r:id="rId25"/>
    <p:sldId id="265" r:id="rId26"/>
    <p:sldId id="283" r:id="rId27"/>
    <p:sldId id="284" r:id="rId28"/>
    <p:sldId id="289" r:id="rId29"/>
    <p:sldId id="285" r:id="rId30"/>
    <p:sldId id="286" r:id="rId31"/>
    <p:sldId id="287" r:id="rId32"/>
    <p:sldId id="288" r:id="rId33"/>
    <p:sldId id="291" r:id="rId34"/>
    <p:sldId id="290" r:id="rId35"/>
    <p:sldId id="292" r:id="rId36"/>
    <p:sldId id="281" r:id="rId37"/>
    <p:sldId id="293" r:id="rId38"/>
    <p:sldId id="294" r:id="rId39"/>
    <p:sldId id="282" r:id="rId40"/>
    <p:sldId id="295" r:id="rId41"/>
    <p:sldId id="296" r:id="rId42"/>
    <p:sldId id="299" r:id="rId43"/>
    <p:sldId id="297" r:id="rId44"/>
    <p:sldId id="298" r:id="rId4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448" autoAdjust="0"/>
    <p:restoredTop sz="94660"/>
  </p:normalViewPr>
  <p:slideViewPr>
    <p:cSldViewPr snapToGrid="0">
      <p:cViewPr varScale="1">
        <p:scale>
          <a:sx n="90" d="100"/>
          <a:sy n="90" d="100"/>
        </p:scale>
        <p:origin x="3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4189F6F-E1EB-44FB-9C5D-CB98149FEE69}" type="datetimeFigureOut">
              <a:rPr lang="en-CA" smtClean="0"/>
              <a:t>27/02/2019</a:t>
            </a:fld>
            <a:endParaRPr lang="en-CA"/>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CA"/>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2C398B97-0264-4E2C-AF94-BCF905055D96}" type="slidenum">
              <a:rPr lang="en-CA" smtClean="0"/>
              <a:t>‹#›</a:t>
            </a:fld>
            <a:endParaRPr lang="en-CA"/>
          </a:p>
        </p:txBody>
      </p:sp>
    </p:spTree>
    <p:extLst>
      <p:ext uri="{BB962C8B-B14F-4D97-AF65-F5344CB8AC3E}">
        <p14:creationId xmlns:p14="http://schemas.microsoft.com/office/powerpoint/2010/main" val="375899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4189F6F-E1EB-44FB-9C5D-CB98149FEE69}" type="datetimeFigureOut">
              <a:rPr lang="en-CA" smtClean="0"/>
              <a:t>27/02/2019</a:t>
            </a:fld>
            <a:endParaRPr lang="en-CA"/>
          </a:p>
        </p:txBody>
      </p:sp>
      <p:sp>
        <p:nvSpPr>
          <p:cNvPr id="6" name="Footer Placeholder 5"/>
          <p:cNvSpPr>
            <a:spLocks noGrp="1"/>
          </p:cNvSpPr>
          <p:nvPr>
            <p:ph type="ftr" sz="quarter" idx="11"/>
          </p:nvPr>
        </p:nvSpPr>
        <p:spPr/>
        <p:txBody>
          <a:bodyPr/>
          <a:lstStyle/>
          <a:p>
            <a:endParaRPr lang="en-CA"/>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2C398B97-0264-4E2C-AF94-BCF905055D96}" type="slidenum">
              <a:rPr lang="en-CA" smtClean="0"/>
              <a:t>‹#›</a:t>
            </a:fld>
            <a:endParaRPr lang="en-CA"/>
          </a:p>
        </p:txBody>
      </p:sp>
    </p:spTree>
    <p:extLst>
      <p:ext uri="{BB962C8B-B14F-4D97-AF65-F5344CB8AC3E}">
        <p14:creationId xmlns:p14="http://schemas.microsoft.com/office/powerpoint/2010/main" val="2236926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54189F6F-E1EB-44FB-9C5D-CB98149FEE69}" type="datetimeFigureOut">
              <a:rPr lang="en-CA" smtClean="0"/>
              <a:t>27/02/2019</a:t>
            </a:fld>
            <a:endParaRPr lang="en-CA"/>
          </a:p>
        </p:txBody>
      </p:sp>
      <p:sp>
        <p:nvSpPr>
          <p:cNvPr id="5" name="Footer Placeholder 4"/>
          <p:cNvSpPr>
            <a:spLocks noGrp="1"/>
          </p:cNvSpPr>
          <p:nvPr>
            <p:ph type="ftr" sz="quarter" idx="11"/>
          </p:nvPr>
        </p:nvSpPr>
        <p:spPr/>
        <p:txBody>
          <a:bodyPr/>
          <a:lstStyle/>
          <a:p>
            <a:endParaRPr lang="en-CA"/>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2C398B97-0264-4E2C-AF94-BCF905055D96}" type="slidenum">
              <a:rPr lang="en-CA" smtClean="0"/>
              <a:t>‹#›</a:t>
            </a:fld>
            <a:endParaRPr lang="en-CA"/>
          </a:p>
        </p:txBody>
      </p:sp>
    </p:spTree>
    <p:extLst>
      <p:ext uri="{BB962C8B-B14F-4D97-AF65-F5344CB8AC3E}">
        <p14:creationId xmlns:p14="http://schemas.microsoft.com/office/powerpoint/2010/main" val="25644858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54189F6F-E1EB-44FB-9C5D-CB98149FEE69}" type="datetimeFigureOut">
              <a:rPr lang="en-CA" smtClean="0"/>
              <a:t>27/02/2019</a:t>
            </a:fld>
            <a:endParaRPr lang="en-CA"/>
          </a:p>
        </p:txBody>
      </p:sp>
      <p:sp>
        <p:nvSpPr>
          <p:cNvPr id="5" name="Footer Placeholder 4"/>
          <p:cNvSpPr>
            <a:spLocks noGrp="1"/>
          </p:cNvSpPr>
          <p:nvPr>
            <p:ph type="ftr" sz="quarter" idx="11"/>
          </p:nvPr>
        </p:nvSpPr>
        <p:spPr/>
        <p:txBody>
          <a:bodyPr/>
          <a:lstStyle/>
          <a:p>
            <a:endParaRPr lang="en-CA"/>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2C398B97-0264-4E2C-AF94-BCF905055D96}" type="slidenum">
              <a:rPr lang="en-CA" smtClean="0"/>
              <a:t>‹#›</a:t>
            </a:fld>
            <a:endParaRPr lang="en-CA"/>
          </a:p>
        </p:txBody>
      </p:sp>
    </p:spTree>
    <p:extLst>
      <p:ext uri="{BB962C8B-B14F-4D97-AF65-F5344CB8AC3E}">
        <p14:creationId xmlns:p14="http://schemas.microsoft.com/office/powerpoint/2010/main" val="8906452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4189F6F-E1EB-44FB-9C5D-CB98149FEE69}" type="datetimeFigureOut">
              <a:rPr lang="en-CA" smtClean="0"/>
              <a:t>27/02/2019</a:t>
            </a:fld>
            <a:endParaRPr lang="en-CA"/>
          </a:p>
        </p:txBody>
      </p:sp>
      <p:sp>
        <p:nvSpPr>
          <p:cNvPr id="5" name="Footer Placeholder 4"/>
          <p:cNvSpPr>
            <a:spLocks noGrp="1"/>
          </p:cNvSpPr>
          <p:nvPr>
            <p:ph type="ftr" sz="quarter" idx="11"/>
          </p:nvPr>
        </p:nvSpPr>
        <p:spPr/>
        <p:txBody>
          <a:bodyPr/>
          <a:lstStyle/>
          <a:p>
            <a:endParaRPr lang="en-CA"/>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2C398B97-0264-4E2C-AF94-BCF905055D96}" type="slidenum">
              <a:rPr lang="en-CA" smtClean="0"/>
              <a:t>‹#›</a:t>
            </a:fld>
            <a:endParaRPr lang="en-CA"/>
          </a:p>
        </p:txBody>
      </p:sp>
    </p:spTree>
    <p:extLst>
      <p:ext uri="{BB962C8B-B14F-4D97-AF65-F5344CB8AC3E}">
        <p14:creationId xmlns:p14="http://schemas.microsoft.com/office/powerpoint/2010/main" val="1916978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54189F6F-E1EB-44FB-9C5D-CB98149FEE69}" type="datetimeFigureOut">
              <a:rPr lang="en-CA" smtClean="0"/>
              <a:t>27/02/2019</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2C398B97-0264-4E2C-AF94-BCF905055D96}" type="slidenum">
              <a:rPr lang="en-CA" smtClean="0"/>
              <a:t>‹#›</a:t>
            </a:fld>
            <a:endParaRPr lang="en-CA"/>
          </a:p>
        </p:txBody>
      </p:sp>
    </p:spTree>
    <p:extLst>
      <p:ext uri="{BB962C8B-B14F-4D97-AF65-F5344CB8AC3E}">
        <p14:creationId xmlns:p14="http://schemas.microsoft.com/office/powerpoint/2010/main" val="3192762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54189F6F-E1EB-44FB-9C5D-CB98149FEE69}" type="datetimeFigureOut">
              <a:rPr lang="en-CA" smtClean="0"/>
              <a:t>27/02/2019</a:t>
            </a:fld>
            <a:endParaRPr lang="en-CA"/>
          </a:p>
        </p:txBody>
      </p:sp>
      <p:sp>
        <p:nvSpPr>
          <p:cNvPr id="8" name="Footer Placeholder 7"/>
          <p:cNvSpPr>
            <a:spLocks noGrp="1"/>
          </p:cNvSpPr>
          <p:nvPr>
            <p:ph type="ftr" sz="quarter" idx="11"/>
          </p:nvPr>
        </p:nvSpPr>
        <p:spPr>
          <a:xfrm>
            <a:off x="561111" y="6391838"/>
            <a:ext cx="3644282" cy="304801"/>
          </a:xfrm>
        </p:spPr>
        <p:txBody>
          <a:bodyPr/>
          <a:lstStyle/>
          <a:p>
            <a:endParaRPr lang="en-CA"/>
          </a:p>
        </p:txBody>
      </p:sp>
      <p:sp>
        <p:nvSpPr>
          <p:cNvPr id="9" name="Slide Number Placeholder 8"/>
          <p:cNvSpPr>
            <a:spLocks noGrp="1"/>
          </p:cNvSpPr>
          <p:nvPr>
            <p:ph type="sldNum" sz="quarter" idx="12"/>
          </p:nvPr>
        </p:nvSpPr>
        <p:spPr/>
        <p:txBody>
          <a:bodyPr/>
          <a:lstStyle/>
          <a:p>
            <a:fld id="{2C398B97-0264-4E2C-AF94-BCF905055D96}" type="slidenum">
              <a:rPr lang="en-CA" smtClean="0"/>
              <a:t>‹#›</a:t>
            </a:fld>
            <a:endParaRPr lang="en-CA"/>
          </a:p>
        </p:txBody>
      </p:sp>
    </p:spTree>
    <p:extLst>
      <p:ext uri="{BB962C8B-B14F-4D97-AF65-F5344CB8AC3E}">
        <p14:creationId xmlns:p14="http://schemas.microsoft.com/office/powerpoint/2010/main" val="18373274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4189F6F-E1EB-44FB-9C5D-CB98149FEE69}" type="datetimeFigureOut">
              <a:rPr lang="en-CA" smtClean="0"/>
              <a:t>27/02/2019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C398B97-0264-4E2C-AF94-BCF905055D96}" type="slidenum">
              <a:rPr lang="en-CA" smtClean="0"/>
              <a:t>‹#›</a:t>
            </a:fld>
            <a:endParaRPr lang="en-CA"/>
          </a:p>
        </p:txBody>
      </p:sp>
    </p:spTree>
    <p:extLst>
      <p:ext uri="{BB962C8B-B14F-4D97-AF65-F5344CB8AC3E}">
        <p14:creationId xmlns:p14="http://schemas.microsoft.com/office/powerpoint/2010/main" val="7360553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54189F6F-E1EB-44FB-9C5D-CB98149FEE69}" type="datetimeFigureOut">
              <a:rPr lang="en-CA" smtClean="0"/>
              <a:t>27/02/2019</a:t>
            </a:fld>
            <a:endParaRPr lang="en-CA"/>
          </a:p>
        </p:txBody>
      </p:sp>
      <p:sp>
        <p:nvSpPr>
          <p:cNvPr id="5" name="Footer Placeholder 4"/>
          <p:cNvSpPr>
            <a:spLocks noGrp="1"/>
          </p:cNvSpPr>
          <p:nvPr>
            <p:ph type="ftr" sz="quarter" idx="11"/>
          </p:nvPr>
        </p:nvSpPr>
        <p:spPr/>
        <p:txBody>
          <a:bodyPr/>
          <a:lstStyle/>
          <a:p>
            <a:endParaRPr lang="en-CA"/>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2C398B97-0264-4E2C-AF94-BCF905055D96}" type="slidenum">
              <a:rPr lang="en-CA" smtClean="0"/>
              <a:t>‹#›</a:t>
            </a:fld>
            <a:endParaRPr lang="en-CA"/>
          </a:p>
        </p:txBody>
      </p:sp>
    </p:spTree>
    <p:extLst>
      <p:ext uri="{BB962C8B-B14F-4D97-AF65-F5344CB8AC3E}">
        <p14:creationId xmlns:p14="http://schemas.microsoft.com/office/powerpoint/2010/main" val="2601716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189F6F-E1EB-44FB-9C5D-CB98149FEE69}" type="datetimeFigureOut">
              <a:rPr lang="en-CA" smtClean="0"/>
              <a:t>27/02/2019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C398B97-0264-4E2C-AF94-BCF905055D96}" type="slidenum">
              <a:rPr lang="en-CA" smtClean="0"/>
              <a:t>‹#›</a:t>
            </a:fld>
            <a:endParaRPr lang="en-CA"/>
          </a:p>
        </p:txBody>
      </p:sp>
    </p:spTree>
    <p:extLst>
      <p:ext uri="{BB962C8B-B14F-4D97-AF65-F5344CB8AC3E}">
        <p14:creationId xmlns:p14="http://schemas.microsoft.com/office/powerpoint/2010/main" val="2844826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4189F6F-E1EB-44FB-9C5D-CB98149FEE69}" type="datetimeFigureOut">
              <a:rPr lang="en-CA" smtClean="0"/>
              <a:t>27/02/2019</a:t>
            </a:fld>
            <a:endParaRPr lang="en-CA"/>
          </a:p>
        </p:txBody>
      </p:sp>
      <p:sp>
        <p:nvSpPr>
          <p:cNvPr id="5" name="Footer Placeholder 4"/>
          <p:cNvSpPr>
            <a:spLocks noGrp="1"/>
          </p:cNvSpPr>
          <p:nvPr>
            <p:ph type="ftr" sz="quarter" idx="11"/>
          </p:nvPr>
        </p:nvSpPr>
        <p:spPr/>
        <p:txBody>
          <a:bodyPr/>
          <a:lstStyle/>
          <a:p>
            <a:endParaRPr lang="en-CA"/>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2C398B97-0264-4E2C-AF94-BCF905055D96}" type="slidenum">
              <a:rPr lang="en-CA" smtClean="0"/>
              <a:t>‹#›</a:t>
            </a:fld>
            <a:endParaRPr lang="en-CA"/>
          </a:p>
        </p:txBody>
      </p:sp>
    </p:spTree>
    <p:extLst>
      <p:ext uri="{BB962C8B-B14F-4D97-AF65-F5344CB8AC3E}">
        <p14:creationId xmlns:p14="http://schemas.microsoft.com/office/powerpoint/2010/main" val="11451274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4189F6F-E1EB-44FB-9C5D-CB98149FEE69}" type="datetimeFigureOut">
              <a:rPr lang="en-CA" smtClean="0"/>
              <a:t>27/02/2019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C398B97-0264-4E2C-AF94-BCF905055D96}" type="slidenum">
              <a:rPr lang="en-CA" smtClean="0"/>
              <a:t>‹#›</a:t>
            </a:fld>
            <a:endParaRPr lang="en-CA"/>
          </a:p>
        </p:txBody>
      </p:sp>
    </p:spTree>
    <p:extLst>
      <p:ext uri="{BB962C8B-B14F-4D97-AF65-F5344CB8AC3E}">
        <p14:creationId xmlns:p14="http://schemas.microsoft.com/office/powerpoint/2010/main" val="313280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4189F6F-E1EB-44FB-9C5D-CB98149FEE69}" type="datetimeFigureOut">
              <a:rPr lang="en-CA" smtClean="0"/>
              <a:t>27/02/2019</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2C398B97-0264-4E2C-AF94-BCF905055D96}" type="slidenum">
              <a:rPr lang="en-CA" smtClean="0"/>
              <a:t>‹#›</a:t>
            </a:fld>
            <a:endParaRPr lang="en-CA"/>
          </a:p>
        </p:txBody>
      </p:sp>
    </p:spTree>
    <p:extLst>
      <p:ext uri="{BB962C8B-B14F-4D97-AF65-F5344CB8AC3E}">
        <p14:creationId xmlns:p14="http://schemas.microsoft.com/office/powerpoint/2010/main" val="2707463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4189F6F-E1EB-44FB-9C5D-CB98149FEE69}" type="datetimeFigureOut">
              <a:rPr lang="en-CA" smtClean="0"/>
              <a:t>27/02/2019</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2C398B97-0264-4E2C-AF94-BCF905055D96}" type="slidenum">
              <a:rPr lang="en-CA" smtClean="0"/>
              <a:t>‹#›</a:t>
            </a:fld>
            <a:endParaRPr lang="en-CA"/>
          </a:p>
        </p:txBody>
      </p:sp>
    </p:spTree>
    <p:extLst>
      <p:ext uri="{BB962C8B-B14F-4D97-AF65-F5344CB8AC3E}">
        <p14:creationId xmlns:p14="http://schemas.microsoft.com/office/powerpoint/2010/main" val="29363779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189F6F-E1EB-44FB-9C5D-CB98149FEE69}" type="datetimeFigureOut">
              <a:rPr lang="en-CA" smtClean="0"/>
              <a:t>27/02/2019</a:t>
            </a:fld>
            <a:endParaRPr lang="en-CA"/>
          </a:p>
        </p:txBody>
      </p:sp>
      <p:sp>
        <p:nvSpPr>
          <p:cNvPr id="3" name="Footer Placeholder 2"/>
          <p:cNvSpPr>
            <a:spLocks noGrp="1"/>
          </p:cNvSpPr>
          <p:nvPr>
            <p:ph type="ftr" sz="quarter" idx="11"/>
          </p:nvPr>
        </p:nvSpPr>
        <p:spPr/>
        <p:txBody>
          <a:bodyPr/>
          <a:lstStyle/>
          <a:p>
            <a:endParaRPr lang="en-CA"/>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2C398B97-0264-4E2C-AF94-BCF905055D96}" type="slidenum">
              <a:rPr lang="en-CA" smtClean="0"/>
              <a:t>‹#›</a:t>
            </a:fld>
            <a:endParaRPr lang="en-CA"/>
          </a:p>
        </p:txBody>
      </p:sp>
    </p:spTree>
    <p:extLst>
      <p:ext uri="{BB962C8B-B14F-4D97-AF65-F5344CB8AC3E}">
        <p14:creationId xmlns:p14="http://schemas.microsoft.com/office/powerpoint/2010/main" val="1803756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4189F6F-E1EB-44FB-9C5D-CB98149FEE69}" type="datetimeFigureOut">
              <a:rPr lang="en-CA" smtClean="0"/>
              <a:t>27/02/2019</a:t>
            </a:fld>
            <a:endParaRPr lang="en-CA"/>
          </a:p>
        </p:txBody>
      </p:sp>
      <p:sp>
        <p:nvSpPr>
          <p:cNvPr id="6" name="Footer Placeholder 5"/>
          <p:cNvSpPr>
            <a:spLocks noGrp="1"/>
          </p:cNvSpPr>
          <p:nvPr>
            <p:ph type="ftr" sz="quarter" idx="11"/>
          </p:nvPr>
        </p:nvSpPr>
        <p:spPr/>
        <p:txBody>
          <a:bodyPr/>
          <a:lstStyle/>
          <a:p>
            <a:endParaRPr lang="en-CA"/>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2C398B97-0264-4E2C-AF94-BCF905055D96}" type="slidenum">
              <a:rPr lang="en-CA" smtClean="0"/>
              <a:t>‹#›</a:t>
            </a:fld>
            <a:endParaRPr lang="en-CA"/>
          </a:p>
        </p:txBody>
      </p:sp>
    </p:spTree>
    <p:extLst>
      <p:ext uri="{BB962C8B-B14F-4D97-AF65-F5344CB8AC3E}">
        <p14:creationId xmlns:p14="http://schemas.microsoft.com/office/powerpoint/2010/main" val="3570827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4189F6F-E1EB-44FB-9C5D-CB98149FEE69}" type="datetimeFigureOut">
              <a:rPr lang="en-CA" smtClean="0"/>
              <a:t>27/02/2019</a:t>
            </a:fld>
            <a:endParaRPr lang="en-CA"/>
          </a:p>
        </p:txBody>
      </p:sp>
      <p:sp>
        <p:nvSpPr>
          <p:cNvPr id="6" name="Footer Placeholder 5"/>
          <p:cNvSpPr>
            <a:spLocks noGrp="1"/>
          </p:cNvSpPr>
          <p:nvPr>
            <p:ph type="ftr" sz="quarter" idx="11"/>
          </p:nvPr>
        </p:nvSpPr>
        <p:spPr/>
        <p:txBody>
          <a:bodyPr/>
          <a:lstStyle/>
          <a:p>
            <a:endParaRPr lang="en-CA"/>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2C398B97-0264-4E2C-AF94-BCF905055D96}" type="slidenum">
              <a:rPr lang="en-CA" smtClean="0"/>
              <a:t>‹#›</a:t>
            </a:fld>
            <a:endParaRPr lang="en-CA"/>
          </a:p>
        </p:txBody>
      </p:sp>
    </p:spTree>
    <p:extLst>
      <p:ext uri="{BB962C8B-B14F-4D97-AF65-F5344CB8AC3E}">
        <p14:creationId xmlns:p14="http://schemas.microsoft.com/office/powerpoint/2010/main" val="8782549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54189F6F-E1EB-44FB-9C5D-CB98149FEE69}" type="datetimeFigureOut">
              <a:rPr lang="en-CA" smtClean="0"/>
              <a:t>27/02/2019</a:t>
            </a:fld>
            <a:endParaRPr lang="en-CA"/>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CA"/>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2C398B97-0264-4E2C-AF94-BCF905055D96}" type="slidenum">
              <a:rPr lang="en-CA" smtClean="0"/>
              <a:t>‹#›</a:t>
            </a:fld>
            <a:endParaRPr lang="en-CA"/>
          </a:p>
        </p:txBody>
      </p:sp>
    </p:spTree>
    <p:extLst>
      <p:ext uri="{BB962C8B-B14F-4D97-AF65-F5344CB8AC3E}">
        <p14:creationId xmlns:p14="http://schemas.microsoft.com/office/powerpoint/2010/main" val="382009874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video" Target="https://www.youtube.com/embed/6gINympcf1w"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7.xml"/><Relationship Id="rId1" Type="http://schemas.openxmlformats.org/officeDocument/2006/relationships/video" Target="https://www.youtube.com/embed/bs4s2i_bWEw"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7.xml"/><Relationship Id="rId1" Type="http://schemas.openxmlformats.org/officeDocument/2006/relationships/video" Target="https://www.youtube.com/embed/reYBCz_kf1c"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7.xml"/><Relationship Id="rId1" Type="http://schemas.openxmlformats.org/officeDocument/2006/relationships/video" Target="https://www.youtube.com/embed/jdzs_fix3X8" TargetMode="External"/><Relationship Id="rId4" Type="http://schemas.openxmlformats.org/officeDocument/2006/relationships/hyperlink" Target="https://www.youtube.com/watch?v=jdzs_fix3X8"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7.xml"/><Relationship Id="rId1" Type="http://schemas.openxmlformats.org/officeDocument/2006/relationships/video" Target="https://www.youtube.com/embed/LCwrXcC52Co"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7.xml"/><Relationship Id="rId1" Type="http://schemas.openxmlformats.org/officeDocument/2006/relationships/video" Target="https://www.youtube.com/embed/oQd-fdpq9mk"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7.xml"/><Relationship Id="rId1" Type="http://schemas.openxmlformats.org/officeDocument/2006/relationships/video" Target="https://www.youtube.com/embed/0Dwb9KBPWro"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7.xml"/><Relationship Id="rId1" Type="http://schemas.openxmlformats.org/officeDocument/2006/relationships/video" Target="https://www.youtube.com/embed/UhclCnU4au4"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video" Target="https://www.youtube.com/embed/ak06MSETeo4"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7.xml"/><Relationship Id="rId1" Type="http://schemas.openxmlformats.org/officeDocument/2006/relationships/video" Target="https://www.youtube.com/embed/qFEULNye4l4"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5F880-E42C-455E-8620-ADB7665D8240}"/>
              </a:ext>
            </a:extLst>
          </p:cNvPr>
          <p:cNvSpPr>
            <a:spLocks noGrp="1"/>
          </p:cNvSpPr>
          <p:nvPr>
            <p:ph type="ctrTitle"/>
          </p:nvPr>
        </p:nvSpPr>
        <p:spPr>
          <a:xfrm>
            <a:off x="1154955" y="1412111"/>
            <a:ext cx="10165086" cy="2936605"/>
          </a:xfrm>
        </p:spPr>
        <p:txBody>
          <a:bodyPr/>
          <a:lstStyle/>
          <a:p>
            <a:pPr algn="ctr"/>
            <a:r>
              <a:rPr lang="en-CA" sz="6600" b="1" dirty="0">
                <a:effectLst>
                  <a:outerShdw blurRad="38100" dist="38100" dir="2700000" algn="tl">
                    <a:srgbClr val="000000">
                      <a:alpha val="43137"/>
                    </a:srgbClr>
                  </a:outerShdw>
                </a:effectLst>
                <a:latin typeface="Garamond" panose="02020404030301010803" pitchFamily="18" charset="0"/>
              </a:rPr>
              <a:t>How do we know that the Bible is the Word of God?</a:t>
            </a:r>
          </a:p>
        </p:txBody>
      </p:sp>
    </p:spTree>
    <p:extLst>
      <p:ext uri="{BB962C8B-B14F-4D97-AF65-F5344CB8AC3E}">
        <p14:creationId xmlns:p14="http://schemas.microsoft.com/office/powerpoint/2010/main" val="254188126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How We Got The Bible Can We Be Confident In The Bible? Session 2">
            <a:hlinkClick r:id="" action="ppaction://media"/>
            <a:extLst>
              <a:ext uri="{FF2B5EF4-FFF2-40B4-BE49-F238E27FC236}">
                <a16:creationId xmlns:a16="http://schemas.microsoft.com/office/drawing/2014/main" id="{A14BC0E1-541A-4B9D-AD37-E48619BA9088}"/>
              </a:ext>
            </a:extLst>
          </p:cNvPr>
          <p:cNvPicPr>
            <a:picLocks noRot="1" noChangeAspect="1"/>
          </p:cNvPicPr>
          <p:nvPr>
            <a:videoFile r:link="rId1"/>
          </p:nvPr>
        </p:nvPicPr>
        <p:blipFill>
          <a:blip r:embed="rId3"/>
          <a:stretch>
            <a:fillRect/>
          </a:stretch>
        </p:blipFill>
        <p:spPr>
          <a:xfrm>
            <a:off x="479055" y="269468"/>
            <a:ext cx="11233889" cy="6319063"/>
          </a:xfrm>
          <a:prstGeom prst="rect">
            <a:avLst/>
          </a:prstGeom>
        </p:spPr>
      </p:pic>
    </p:spTree>
    <p:extLst>
      <p:ext uri="{BB962C8B-B14F-4D97-AF65-F5344CB8AC3E}">
        <p14:creationId xmlns:p14="http://schemas.microsoft.com/office/powerpoint/2010/main" val="6422737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72" name="Rectangle 71">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3"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75" name="Rectangle 74">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7" name="Freeform 5">
            <a:extLst>
              <a:ext uri="{FF2B5EF4-FFF2-40B4-BE49-F238E27FC236}">
                <a16:creationId xmlns:a16="http://schemas.microsoft.com/office/drawing/2014/main" id="{4E212B76-74CB-461F-90A3-EF4F2397A8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7" name="TextBox 6">
            <a:extLst>
              <a:ext uri="{FF2B5EF4-FFF2-40B4-BE49-F238E27FC236}">
                <a16:creationId xmlns:a16="http://schemas.microsoft.com/office/drawing/2014/main" id="{3358E0DF-8EFD-4A80-A508-C4000A2FA49C}"/>
              </a:ext>
            </a:extLst>
          </p:cNvPr>
          <p:cNvSpPr txBox="1"/>
          <p:nvPr/>
        </p:nvSpPr>
        <p:spPr>
          <a:xfrm>
            <a:off x="6744929" y="1241266"/>
            <a:ext cx="4798142" cy="3153753"/>
          </a:xfrm>
          <a:prstGeom prst="rect">
            <a:avLst/>
          </a:prstGeom>
        </p:spPr>
        <p:txBody>
          <a:bodyPr vert="horz" lIns="91440" tIns="45720" rIns="91440" bIns="45720" rtlCol="0" anchor="b">
            <a:normAutofit/>
          </a:bodyPr>
          <a:lstStyle/>
          <a:p>
            <a:pPr>
              <a:spcBef>
                <a:spcPct val="0"/>
              </a:spcBef>
              <a:spcAft>
                <a:spcPts val="600"/>
              </a:spcAft>
            </a:pPr>
            <a:r>
              <a:rPr lang="en-US" sz="5400" b="0" i="0" kern="1200">
                <a:solidFill>
                  <a:srgbClr val="EBEBEB"/>
                </a:solidFill>
                <a:latin typeface="+mj-lt"/>
                <a:ea typeface="+mj-ea"/>
                <a:cs typeface="+mj-cs"/>
              </a:rPr>
              <a:t>The Authenticity of Scripture:</a:t>
            </a:r>
          </a:p>
        </p:txBody>
      </p:sp>
      <p:sp>
        <p:nvSpPr>
          <p:cNvPr id="79" name="Rectangle 78">
            <a:extLst>
              <a:ext uri="{FF2B5EF4-FFF2-40B4-BE49-F238E27FC236}">
                <a16:creationId xmlns:a16="http://schemas.microsoft.com/office/drawing/2014/main" id="{81E746D0-4B37-4869-B2EF-79D5F0FFFB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1026" name="Picture 2" descr="Image result for the five gospels">
            <a:extLst>
              <a:ext uri="{FF2B5EF4-FFF2-40B4-BE49-F238E27FC236}">
                <a16:creationId xmlns:a16="http://schemas.microsoft.com/office/drawing/2014/main" id="{8C6FC401-C900-4892-B4B7-C9582466B6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0877" y="1113063"/>
            <a:ext cx="3784009" cy="4628758"/>
          </a:xfrm>
          <a:prstGeom prst="roundRect">
            <a:avLst>
              <a:gd name="adj" fmla="val 1858"/>
            </a:avLst>
          </a:prstGeom>
          <a:noFill/>
          <a:effectLst>
            <a:outerShdw blurRad="50800" dist="50800" dir="54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768057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 name="Rectangle 136">
            <a:extLst>
              <a:ext uri="{FF2B5EF4-FFF2-40B4-BE49-F238E27FC236}">
                <a16:creationId xmlns:a16="http://schemas.microsoft.com/office/drawing/2014/main" id="{9B87B0CD-AFAE-471B-9942-6B1D00B5C4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9" name="Rectangle 138">
            <a:extLst>
              <a:ext uri="{FF2B5EF4-FFF2-40B4-BE49-F238E27FC236}">
                <a16:creationId xmlns:a16="http://schemas.microsoft.com/office/drawing/2014/main" id="{DD093738-88B9-45F2-8F7A-78E2A97B72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a:extLst>
              <a:ext uri="{FF2B5EF4-FFF2-40B4-BE49-F238E27FC236}">
                <a16:creationId xmlns:a16="http://schemas.microsoft.com/office/drawing/2014/main" id="{A10C0501-C29B-462F-8F69-CCC0BBBEA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2050" name="Picture 2" descr="Image result for the five gospels">
            <a:extLst>
              <a:ext uri="{FF2B5EF4-FFF2-40B4-BE49-F238E27FC236}">
                <a16:creationId xmlns:a16="http://schemas.microsoft.com/office/drawing/2014/main" id="{E431136E-8439-4AE2-B67B-0036840C80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2539" y="3048460"/>
            <a:ext cx="6466919" cy="287777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jesus seminar beads">
            <a:extLst>
              <a:ext uri="{FF2B5EF4-FFF2-40B4-BE49-F238E27FC236}">
                <a16:creationId xmlns:a16="http://schemas.microsoft.com/office/drawing/2014/main" id="{F902AFA8-82B7-40F1-A6D0-630EDE713A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4089" y="851618"/>
            <a:ext cx="6363818" cy="1988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57491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B288332-1E98-42F5-BFFF-25F19024A272}"/>
              </a:ext>
            </a:extLst>
          </p:cNvPr>
          <p:cNvSpPr txBox="1"/>
          <p:nvPr/>
        </p:nvSpPr>
        <p:spPr>
          <a:xfrm>
            <a:off x="829340" y="1127051"/>
            <a:ext cx="10632558" cy="5262979"/>
          </a:xfrm>
          <a:prstGeom prst="rect">
            <a:avLst/>
          </a:prstGeom>
          <a:noFill/>
        </p:spPr>
        <p:txBody>
          <a:bodyPr wrap="square" rtlCol="0">
            <a:spAutoFit/>
          </a:bodyPr>
          <a:lstStyle/>
          <a:p>
            <a:pPr lvl="0" defTabSz="914400" eaLnBrk="0" fontAlgn="base" hangingPunct="0">
              <a:spcBef>
                <a:spcPct val="0"/>
              </a:spcBef>
              <a:spcAft>
                <a:spcPct val="0"/>
              </a:spcAft>
            </a:pPr>
            <a:r>
              <a:rPr lang="en-US" altLang="en-US" sz="2400" b="1" dirty="0">
                <a:solidFill>
                  <a:srgbClr val="000000"/>
                </a:solidFill>
                <a:latin typeface="Garamond" panose="02020404030301010803" pitchFamily="18" charset="0"/>
                <a:ea typeface="Times" panose="02020603050405020304" pitchFamily="18" charset="0"/>
                <a:cs typeface="Angsana New" panose="02020603050405020304" pitchFamily="18" charset="-34"/>
              </a:rPr>
              <a:t>Can we trust the authorship of the gospels? Did someone else write the gospels?</a:t>
            </a:r>
            <a:r>
              <a:rPr lang="en-US" altLang="en-US" sz="2400" b="1" dirty="0">
                <a:solidFill>
                  <a:srgbClr val="000000"/>
                </a:solidFill>
                <a:latin typeface="Garamond" panose="02020404030301010803" pitchFamily="18" charset="0"/>
                <a:ea typeface="Times" panose="02020603050405020304" pitchFamily="18" charset="0"/>
                <a:cs typeface="Times New Roman" panose="02020603050405020304" pitchFamily="18" charset="0"/>
              </a:rPr>
              <a:t> </a:t>
            </a:r>
            <a:endParaRPr lang="en-CA" altLang="en-US" sz="2400" dirty="0">
              <a:latin typeface="Garamond" panose="02020404030301010803" pitchFamily="18" charset="0"/>
            </a:endParaRPr>
          </a:p>
          <a:p>
            <a:pPr lvl="0" defTabSz="914400" eaLnBrk="0" fontAlgn="base" hangingPunct="0">
              <a:spcBef>
                <a:spcPct val="0"/>
              </a:spcBef>
              <a:spcAft>
                <a:spcPct val="0"/>
              </a:spcAft>
            </a:pPr>
            <a:r>
              <a:rPr lang="en-US" altLang="en-US" sz="2400" dirty="0">
                <a:solidFill>
                  <a:srgbClr val="000000"/>
                </a:solidFill>
                <a:latin typeface="Garamond" panose="02020404030301010803" pitchFamily="18" charset="0"/>
                <a:ea typeface="Times" panose="02020603050405020304" pitchFamily="18" charset="0"/>
                <a:cs typeface="Times New Roman" panose="02020603050405020304" pitchFamily="18" charset="0"/>
              </a:rPr>
              <a:t>Many liberal theologians have said that the New Testament books were not written until the late second century. Therefore, none of the gospels or letters found in the New Testament were written by the authors whose names are on them. These theologians provided little in the way of proof for this position but it was accepted by many main line denominations. There is a lot of internal and manuscript evidence to refute this position.</a:t>
            </a:r>
          </a:p>
          <a:p>
            <a:pPr lvl="0" defTabSz="914400" eaLnBrk="0" fontAlgn="base" hangingPunct="0">
              <a:spcBef>
                <a:spcPct val="0"/>
              </a:spcBef>
              <a:spcAft>
                <a:spcPct val="0"/>
              </a:spcAft>
            </a:pPr>
            <a:endParaRPr lang="en-US" altLang="en-US" sz="1600" dirty="0">
              <a:solidFill>
                <a:srgbClr val="000000"/>
              </a:solidFill>
              <a:latin typeface="Garamond" panose="02020404030301010803" pitchFamily="18" charset="0"/>
              <a:ea typeface="Times" panose="02020603050405020304" pitchFamily="18" charset="0"/>
              <a:cs typeface="Times New Roman" panose="02020603050405020304" pitchFamily="18" charset="0"/>
            </a:endParaRPr>
          </a:p>
          <a:p>
            <a:pPr lvl="0" defTabSz="914400" eaLnBrk="0" fontAlgn="base" hangingPunct="0">
              <a:spcBef>
                <a:spcPct val="0"/>
              </a:spcBef>
              <a:spcAft>
                <a:spcPct val="0"/>
              </a:spcAft>
            </a:pPr>
            <a:r>
              <a:rPr lang="en-US" altLang="en-US" sz="2400" dirty="0">
                <a:solidFill>
                  <a:srgbClr val="000000"/>
                </a:solidFill>
                <a:latin typeface="Garamond" panose="02020404030301010803" pitchFamily="18" charset="0"/>
                <a:ea typeface="Times" panose="02020603050405020304" pitchFamily="18" charset="0"/>
                <a:cs typeface="Times New Roman" panose="02020603050405020304" pitchFamily="18" charset="0"/>
              </a:rPr>
              <a:t>There is no reason to believe that anyone else would have written the gospels. Mark and Luke were relatively unknown and Matthew was not considered to be in the inner circle of disciples. Therefore, there was little or no motive for anyone to use their names to validate the works. John was in the inner circle but his gospel differs significantly from the other three. This would be a problem if it were not clear that it was being written to fill in events and themes that John felt were not covered by the other three gospels. </a:t>
            </a:r>
          </a:p>
        </p:txBody>
      </p:sp>
      <p:sp>
        <p:nvSpPr>
          <p:cNvPr id="7" name="TextBox 6">
            <a:extLst>
              <a:ext uri="{FF2B5EF4-FFF2-40B4-BE49-F238E27FC236}">
                <a16:creationId xmlns:a16="http://schemas.microsoft.com/office/drawing/2014/main" id="{3358E0DF-8EFD-4A80-A508-C4000A2FA49C}"/>
              </a:ext>
            </a:extLst>
          </p:cNvPr>
          <p:cNvSpPr txBox="1"/>
          <p:nvPr/>
        </p:nvSpPr>
        <p:spPr>
          <a:xfrm>
            <a:off x="829340" y="574158"/>
            <a:ext cx="9133367" cy="461665"/>
          </a:xfrm>
          <a:prstGeom prst="rect">
            <a:avLst/>
          </a:prstGeom>
          <a:noFill/>
        </p:spPr>
        <p:txBody>
          <a:bodyPr wrap="square" rtlCol="0">
            <a:spAutoFit/>
          </a:bodyPr>
          <a:lstStyle/>
          <a:p>
            <a:r>
              <a:rPr lang="en-CA" sz="2400" b="1" dirty="0">
                <a:latin typeface="Garamond" panose="02020404030301010803" pitchFamily="18" charset="0"/>
              </a:rPr>
              <a:t>The Authenticity of Scripture:</a:t>
            </a:r>
          </a:p>
        </p:txBody>
      </p:sp>
    </p:spTree>
    <p:extLst>
      <p:ext uri="{BB962C8B-B14F-4D97-AF65-F5344CB8AC3E}">
        <p14:creationId xmlns:p14="http://schemas.microsoft.com/office/powerpoint/2010/main" val="236392168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B288332-1E98-42F5-BFFF-25F19024A272}"/>
              </a:ext>
            </a:extLst>
          </p:cNvPr>
          <p:cNvSpPr txBox="1"/>
          <p:nvPr/>
        </p:nvSpPr>
        <p:spPr>
          <a:xfrm>
            <a:off x="723014" y="1360967"/>
            <a:ext cx="10621926" cy="3323987"/>
          </a:xfrm>
          <a:prstGeom prst="rect">
            <a:avLst/>
          </a:prstGeom>
          <a:noFill/>
        </p:spPr>
        <p:txBody>
          <a:bodyPr wrap="square" rtlCol="0">
            <a:spAutoFit/>
          </a:bodyPr>
          <a:lstStyle/>
          <a:p>
            <a:pPr lvl="0" defTabSz="914400" eaLnBrk="0" fontAlgn="base" hangingPunct="0">
              <a:spcBef>
                <a:spcPct val="0"/>
              </a:spcBef>
              <a:spcAft>
                <a:spcPct val="0"/>
              </a:spcAft>
            </a:pPr>
            <a:r>
              <a:rPr lang="en-US" altLang="en-US" sz="2400" b="1" dirty="0">
                <a:solidFill>
                  <a:srgbClr val="000000"/>
                </a:solidFill>
                <a:latin typeface="Garamond" panose="02020404030301010803" pitchFamily="18" charset="0"/>
                <a:ea typeface="Times" panose="02020603050405020304" pitchFamily="18" charset="0"/>
                <a:cs typeface="Angsana New" panose="02020603050405020304" pitchFamily="18" charset="-34"/>
              </a:rPr>
              <a:t>Can we trust the authorship of the gospels? Did someone else write the gospels?</a:t>
            </a:r>
            <a:r>
              <a:rPr lang="en-US" altLang="en-US" sz="2400" b="1" dirty="0">
                <a:solidFill>
                  <a:srgbClr val="000000"/>
                </a:solidFill>
                <a:latin typeface="Garamond" panose="02020404030301010803" pitchFamily="18" charset="0"/>
                <a:ea typeface="Times" panose="02020603050405020304" pitchFamily="18" charset="0"/>
                <a:cs typeface="Times New Roman" panose="02020603050405020304" pitchFamily="18" charset="0"/>
              </a:rPr>
              <a:t> </a:t>
            </a:r>
            <a:endParaRPr lang="en-CA" altLang="en-US" sz="2400" dirty="0">
              <a:latin typeface="Garamond" panose="02020404030301010803" pitchFamily="18" charset="0"/>
            </a:endParaRPr>
          </a:p>
          <a:p>
            <a:pPr lvl="0" defTabSz="914400" eaLnBrk="0" fontAlgn="base" hangingPunct="0">
              <a:spcBef>
                <a:spcPct val="0"/>
              </a:spcBef>
              <a:spcAft>
                <a:spcPct val="0"/>
              </a:spcAft>
            </a:pPr>
            <a:endParaRPr lang="en-CA" altLang="en-US" sz="2400" dirty="0">
              <a:latin typeface="Garamond" panose="02020404030301010803" pitchFamily="18" charset="0"/>
            </a:endParaRPr>
          </a:p>
          <a:p>
            <a:pPr lvl="0" defTabSz="914400" eaLnBrk="0" fontAlgn="base" hangingPunct="0">
              <a:spcBef>
                <a:spcPct val="0"/>
              </a:spcBef>
              <a:spcAft>
                <a:spcPct val="0"/>
              </a:spcAft>
            </a:pPr>
            <a:r>
              <a:rPr lang="en-US" altLang="en-US" sz="2400" dirty="0">
                <a:solidFill>
                  <a:srgbClr val="000000"/>
                </a:solidFill>
                <a:latin typeface="Garamond" panose="02020404030301010803" pitchFamily="18" charset="0"/>
                <a:ea typeface="Times" panose="02020603050405020304" pitchFamily="18" charset="0"/>
                <a:cs typeface="Times New Roman" panose="02020603050405020304" pitchFamily="18" charset="0"/>
              </a:rPr>
              <a:t>Another authentication of the gospel accounts is that the authors died for their work. Tradition holds that Matthew, Mark and Luke were martyred for their faith in Roman persecutions. John died in exile at a Roman penal colony on the island of Patmos. Before this, they had seen many others including the Apostles die horrible deaths at the hands of the Romans for proclaiming the truth about Jesus. They knew the stakes and wrote the gospels anyway. There was no advantage to be gained only martyrdom.</a:t>
            </a:r>
            <a:endParaRPr lang="en-US" altLang="en-US" sz="2400" dirty="0">
              <a:latin typeface="Garamond" panose="02020404030301010803" pitchFamily="18" charset="0"/>
            </a:endParaRPr>
          </a:p>
          <a:p>
            <a:endParaRPr lang="en-CA" dirty="0">
              <a:latin typeface="Garamond" panose="02020404030301010803" pitchFamily="18" charset="0"/>
            </a:endParaRPr>
          </a:p>
        </p:txBody>
      </p:sp>
      <p:sp>
        <p:nvSpPr>
          <p:cNvPr id="7" name="TextBox 6">
            <a:extLst>
              <a:ext uri="{FF2B5EF4-FFF2-40B4-BE49-F238E27FC236}">
                <a16:creationId xmlns:a16="http://schemas.microsoft.com/office/drawing/2014/main" id="{3358E0DF-8EFD-4A80-A508-C4000A2FA49C}"/>
              </a:ext>
            </a:extLst>
          </p:cNvPr>
          <p:cNvSpPr txBox="1"/>
          <p:nvPr/>
        </p:nvSpPr>
        <p:spPr>
          <a:xfrm>
            <a:off x="723014" y="574158"/>
            <a:ext cx="9239693" cy="461665"/>
          </a:xfrm>
          <a:prstGeom prst="rect">
            <a:avLst/>
          </a:prstGeom>
          <a:noFill/>
        </p:spPr>
        <p:txBody>
          <a:bodyPr wrap="square" rtlCol="0">
            <a:spAutoFit/>
          </a:bodyPr>
          <a:lstStyle/>
          <a:p>
            <a:r>
              <a:rPr lang="en-CA" sz="2400" b="1" dirty="0">
                <a:latin typeface="Garamond" panose="02020404030301010803" pitchFamily="18" charset="0"/>
              </a:rPr>
              <a:t>The Authenticity of Scripture:</a:t>
            </a:r>
          </a:p>
        </p:txBody>
      </p:sp>
    </p:spTree>
    <p:extLst>
      <p:ext uri="{BB962C8B-B14F-4D97-AF65-F5344CB8AC3E}">
        <p14:creationId xmlns:p14="http://schemas.microsoft.com/office/powerpoint/2010/main" val="34313150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B288332-1E98-42F5-BFFF-25F19024A272}"/>
              </a:ext>
            </a:extLst>
          </p:cNvPr>
          <p:cNvSpPr txBox="1"/>
          <p:nvPr/>
        </p:nvSpPr>
        <p:spPr>
          <a:xfrm>
            <a:off x="882502" y="1127051"/>
            <a:ext cx="10302949" cy="5539978"/>
          </a:xfrm>
          <a:prstGeom prst="rect">
            <a:avLst/>
          </a:prstGeom>
          <a:noFill/>
        </p:spPr>
        <p:txBody>
          <a:bodyPr wrap="square" rtlCol="0">
            <a:spAutoFit/>
          </a:bodyPr>
          <a:lstStyle/>
          <a:p>
            <a:pPr lvl="0"/>
            <a:r>
              <a:rPr lang="en-US" sz="2100" dirty="0">
                <a:latin typeface="Garamond" panose="02020404030301010803" pitchFamily="18" charset="0"/>
              </a:rPr>
              <a:t>One of the rules that is accepted by historians is that a document must be considered to be authentic unless there is evidence to prove otherwise. It is like the legal principle of presuming the accused person to be innocent at their trial and placing ‘the burden of proof’ on the prosecutor, in this the historian or critic. The Bible writers claim to be authentic eyewitnesses. </a:t>
            </a:r>
          </a:p>
          <a:p>
            <a:pPr lvl="0"/>
            <a:endParaRPr lang="en-US" sz="2100" dirty="0">
              <a:latin typeface="Garamond" panose="02020404030301010803" pitchFamily="18" charset="0"/>
            </a:endParaRPr>
          </a:p>
          <a:p>
            <a:r>
              <a:rPr lang="en-US" sz="2100" dirty="0">
                <a:latin typeface="Garamond" panose="02020404030301010803" pitchFamily="18" charset="0"/>
              </a:rPr>
              <a:t>In Lk. 1: 1-4, Luke says of his gospel, “</a:t>
            </a:r>
            <a:r>
              <a:rPr lang="en-US" sz="2100" i="1" dirty="0">
                <a:latin typeface="Garamond" panose="02020404030301010803" pitchFamily="18" charset="0"/>
              </a:rPr>
              <a:t>1*  </a:t>
            </a:r>
            <a:r>
              <a:rPr lang="en-US" sz="2100" dirty="0">
                <a:latin typeface="Garamond" panose="02020404030301010803" pitchFamily="18" charset="0"/>
              </a:rPr>
              <a:t>Many have undertaken to draw up an account of the things that have been fulfilled among us, 2 just as they were handed down to us by those who from the first were eye-witnesses and servants of the word. 3* Therefore, since </a:t>
            </a:r>
            <a:r>
              <a:rPr lang="en-US" sz="2100" b="1" i="1" dirty="0">
                <a:latin typeface="Garamond" panose="02020404030301010803" pitchFamily="18" charset="0"/>
              </a:rPr>
              <a:t>I myself have carefully investigated everything </a:t>
            </a:r>
            <a:r>
              <a:rPr lang="en-US" sz="2100" dirty="0">
                <a:latin typeface="Garamond" panose="02020404030301010803" pitchFamily="18" charset="0"/>
              </a:rPr>
              <a:t>from the beginning, it seemed good also to me to write an orderly account for you, most excellent Theophilus, 4 so that you may know the certainty of the things you have been taught”. John</a:t>
            </a:r>
            <a:r>
              <a:rPr lang="en-US" sz="2100" i="1" dirty="0">
                <a:latin typeface="Garamond" panose="02020404030301010803" pitchFamily="18" charset="0"/>
              </a:rPr>
              <a:t> </a:t>
            </a:r>
            <a:r>
              <a:rPr lang="en-US" sz="2100" dirty="0">
                <a:latin typeface="Garamond" panose="02020404030301010803" pitchFamily="18" charset="0"/>
              </a:rPr>
              <a:t>say</a:t>
            </a:r>
            <a:r>
              <a:rPr lang="en-US" sz="2100" i="1" dirty="0">
                <a:latin typeface="Garamond" panose="02020404030301010803" pitchFamily="18" charset="0"/>
              </a:rPr>
              <a:t>s </a:t>
            </a:r>
            <a:r>
              <a:rPr lang="en-US" sz="2100" dirty="0">
                <a:latin typeface="Garamond" panose="02020404030301010803" pitchFamily="18" charset="0"/>
              </a:rPr>
              <a:t>about his message in 1 John 1:3</a:t>
            </a:r>
            <a:r>
              <a:rPr lang="en-US" sz="2100" i="1" dirty="0">
                <a:latin typeface="Garamond" panose="02020404030301010803" pitchFamily="18" charset="0"/>
              </a:rPr>
              <a:t>, </a:t>
            </a:r>
            <a:r>
              <a:rPr lang="en-US" sz="2100" dirty="0">
                <a:latin typeface="Garamond" panose="02020404030301010803" pitchFamily="18" charset="0"/>
              </a:rPr>
              <a:t>“3* We proclaim to you what we have </a:t>
            </a:r>
            <a:r>
              <a:rPr lang="en-US" sz="2100" b="1" i="1" dirty="0">
                <a:latin typeface="Garamond" panose="02020404030301010803" pitchFamily="18" charset="0"/>
              </a:rPr>
              <a:t>seen and heard</a:t>
            </a:r>
            <a:r>
              <a:rPr lang="en-US" sz="2100" i="1" dirty="0">
                <a:latin typeface="Garamond" panose="02020404030301010803" pitchFamily="18" charset="0"/>
              </a:rPr>
              <a:t>, </a:t>
            </a:r>
            <a:r>
              <a:rPr lang="en-US" sz="2100" dirty="0">
                <a:latin typeface="Garamond" panose="02020404030301010803" pitchFamily="18" charset="0"/>
              </a:rPr>
              <a:t>so that you also may have fellowship with us. And our fellowship is with the Father and with his Son, Jesus Christ”. 2 Pe 1:16, Peter declares, ‘We did not follow cleverly invented stories when we told you about the power and coming of our Lord Jesus Christ, but </a:t>
            </a:r>
            <a:r>
              <a:rPr lang="en-US" sz="2100" b="1" i="1" dirty="0">
                <a:latin typeface="Garamond" panose="02020404030301010803" pitchFamily="18" charset="0"/>
              </a:rPr>
              <a:t>we were eyewitnesses of his majesty</a:t>
            </a:r>
            <a:r>
              <a:rPr lang="en-US" sz="2100" i="1" dirty="0">
                <a:latin typeface="Garamond" panose="02020404030301010803" pitchFamily="18" charset="0"/>
              </a:rPr>
              <a:t>’.</a:t>
            </a:r>
            <a:endParaRPr lang="en-CA" sz="2100" i="1" dirty="0">
              <a:latin typeface="Garamond" panose="02020404030301010803" pitchFamily="18" charset="0"/>
            </a:endParaRPr>
          </a:p>
          <a:p>
            <a:pPr lvl="0"/>
            <a:r>
              <a:rPr lang="en-US" sz="2100" dirty="0">
                <a:latin typeface="Garamond" panose="02020404030301010803" pitchFamily="18" charset="0"/>
              </a:rPr>
              <a:t>The New Testament writers claim authenticity and we have no reason to believe otherwise.</a:t>
            </a:r>
            <a:endParaRPr lang="en-CA" sz="2100" dirty="0">
              <a:latin typeface="Garamond" panose="02020404030301010803" pitchFamily="18" charset="0"/>
            </a:endParaRPr>
          </a:p>
          <a:p>
            <a:endParaRPr lang="en-CA" dirty="0">
              <a:latin typeface="Garamond" panose="02020404030301010803" pitchFamily="18" charset="0"/>
            </a:endParaRPr>
          </a:p>
        </p:txBody>
      </p:sp>
      <p:sp>
        <p:nvSpPr>
          <p:cNvPr id="3" name="TextBox 2">
            <a:extLst>
              <a:ext uri="{FF2B5EF4-FFF2-40B4-BE49-F238E27FC236}">
                <a16:creationId xmlns:a16="http://schemas.microsoft.com/office/drawing/2014/main" id="{B2B642D6-0F5C-499D-B2DC-8AC971044299}"/>
              </a:ext>
            </a:extLst>
          </p:cNvPr>
          <p:cNvSpPr txBox="1"/>
          <p:nvPr/>
        </p:nvSpPr>
        <p:spPr>
          <a:xfrm>
            <a:off x="882502" y="537242"/>
            <a:ext cx="9409814" cy="461665"/>
          </a:xfrm>
          <a:prstGeom prst="rect">
            <a:avLst/>
          </a:prstGeom>
          <a:noFill/>
        </p:spPr>
        <p:txBody>
          <a:bodyPr wrap="square" rtlCol="0">
            <a:spAutoFit/>
          </a:bodyPr>
          <a:lstStyle/>
          <a:p>
            <a:r>
              <a:rPr lang="en-CA" sz="2400" b="1" dirty="0">
                <a:latin typeface="Garamond" panose="02020404030301010803" pitchFamily="18" charset="0"/>
              </a:rPr>
              <a:t>The Authenticity of Scripture:</a:t>
            </a:r>
          </a:p>
        </p:txBody>
      </p:sp>
    </p:spTree>
    <p:extLst>
      <p:ext uri="{BB962C8B-B14F-4D97-AF65-F5344CB8AC3E}">
        <p14:creationId xmlns:p14="http://schemas.microsoft.com/office/powerpoint/2010/main" val="42920045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Is the New Testament Reliable?">
            <a:hlinkClick r:id="" action="ppaction://media"/>
            <a:extLst>
              <a:ext uri="{FF2B5EF4-FFF2-40B4-BE49-F238E27FC236}">
                <a16:creationId xmlns:a16="http://schemas.microsoft.com/office/drawing/2014/main" id="{A117F604-3030-4B3A-89CD-82B0771A0CF3}"/>
              </a:ext>
            </a:extLst>
          </p:cNvPr>
          <p:cNvPicPr>
            <a:picLocks noRot="1" noChangeAspect="1"/>
          </p:cNvPicPr>
          <p:nvPr>
            <a:videoFile r:link="rId1"/>
          </p:nvPr>
        </p:nvPicPr>
        <p:blipFill>
          <a:blip r:embed="rId3"/>
          <a:stretch>
            <a:fillRect/>
          </a:stretch>
        </p:blipFill>
        <p:spPr>
          <a:xfrm>
            <a:off x="476693" y="268140"/>
            <a:ext cx="11238614" cy="6321720"/>
          </a:xfrm>
          <a:prstGeom prst="rect">
            <a:avLst/>
          </a:prstGeom>
        </p:spPr>
      </p:pic>
    </p:spTree>
    <p:extLst>
      <p:ext uri="{BB962C8B-B14F-4D97-AF65-F5344CB8AC3E}">
        <p14:creationId xmlns:p14="http://schemas.microsoft.com/office/powerpoint/2010/main" val="41444568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B288332-1E98-42F5-BFFF-25F19024A272}"/>
              </a:ext>
            </a:extLst>
          </p:cNvPr>
          <p:cNvSpPr txBox="1"/>
          <p:nvPr/>
        </p:nvSpPr>
        <p:spPr>
          <a:xfrm>
            <a:off x="914400" y="1127051"/>
            <a:ext cx="10363199" cy="5016758"/>
          </a:xfrm>
          <a:prstGeom prst="rect">
            <a:avLst/>
          </a:prstGeom>
          <a:noFill/>
        </p:spPr>
        <p:txBody>
          <a:bodyPr wrap="square" rtlCol="0">
            <a:spAutoFit/>
          </a:bodyPr>
          <a:lstStyle/>
          <a:p>
            <a:pPr lvl="0"/>
            <a:r>
              <a:rPr lang="en-US" sz="2000" b="1" dirty="0">
                <a:latin typeface="Garamond" panose="02020404030301010803" pitchFamily="18" charset="0"/>
              </a:rPr>
              <a:t>Contradictions:</a:t>
            </a:r>
          </a:p>
          <a:p>
            <a:pPr lvl="0"/>
            <a:endParaRPr lang="en-US" sz="2000" dirty="0">
              <a:latin typeface="Garamond" panose="02020404030301010803" pitchFamily="18" charset="0"/>
            </a:endParaRPr>
          </a:p>
          <a:p>
            <a:pPr lvl="0"/>
            <a:r>
              <a:rPr lang="en-US" sz="2000" dirty="0">
                <a:latin typeface="Garamond" panose="02020404030301010803" pitchFamily="18" charset="0"/>
              </a:rPr>
              <a:t>Do the gospels maintain internal consistency or do they contradict each other? This is a big question because there are obviously many differences between the gospels but are they contradictions. We refer to the first three gospels as the synoptic gospels. Synoptic means ‘with the same vision’. With slight variation, they cover the same events.  John’s gospel is obviously written to fill in events and observations that he witnessed that were not recorded in the Synoptics. Anything that he refers to is not a contradiction but an addition that he had the authority to make as an eyewitness. The Synoptic gospels, however, also contain differences in the events, and the order in which they are told. Does this mean that they contradict each other? </a:t>
            </a:r>
          </a:p>
          <a:p>
            <a:pPr lvl="0"/>
            <a:endParaRPr lang="en-US" sz="2000" dirty="0">
              <a:latin typeface="Garamond" panose="02020404030301010803" pitchFamily="18" charset="0"/>
            </a:endParaRPr>
          </a:p>
          <a:p>
            <a:pPr lvl="0"/>
            <a:r>
              <a:rPr lang="en-US" sz="2000" dirty="0">
                <a:latin typeface="Garamond" panose="02020404030301010803" pitchFamily="18" charset="0"/>
              </a:rPr>
              <a:t>It must be remembered that the accounts in the gospels came from different eyewitness sources that saw the events from different standpoints. In a law court, you would expect a variety of witnesses to vary slightly in their testimony. If they didn’t you would become suspicious that they had coordinated their stories to convince the court. The minor variations are not contradictions but different perspectives and emphases of the authors that actually make their testimony more believable.</a:t>
            </a:r>
            <a:endParaRPr lang="en-CA" sz="2000" dirty="0">
              <a:latin typeface="Garamond" panose="02020404030301010803" pitchFamily="18" charset="0"/>
            </a:endParaRPr>
          </a:p>
        </p:txBody>
      </p:sp>
      <p:sp>
        <p:nvSpPr>
          <p:cNvPr id="3" name="TextBox 2">
            <a:extLst>
              <a:ext uri="{FF2B5EF4-FFF2-40B4-BE49-F238E27FC236}">
                <a16:creationId xmlns:a16="http://schemas.microsoft.com/office/drawing/2014/main" id="{B2B642D6-0F5C-499D-B2DC-8AC971044299}"/>
              </a:ext>
            </a:extLst>
          </p:cNvPr>
          <p:cNvSpPr txBox="1"/>
          <p:nvPr/>
        </p:nvSpPr>
        <p:spPr>
          <a:xfrm>
            <a:off x="914401" y="388387"/>
            <a:ext cx="9377916" cy="738664"/>
          </a:xfrm>
          <a:prstGeom prst="rect">
            <a:avLst/>
          </a:prstGeom>
          <a:noFill/>
        </p:spPr>
        <p:txBody>
          <a:bodyPr wrap="square" rtlCol="0">
            <a:spAutoFit/>
          </a:bodyPr>
          <a:lstStyle/>
          <a:p>
            <a:r>
              <a:rPr lang="en-CA" sz="2400" b="1" dirty="0">
                <a:latin typeface="Garamond" panose="02020404030301010803" pitchFamily="18" charset="0"/>
              </a:rPr>
              <a:t>The Authenticity of Scripture:</a:t>
            </a:r>
          </a:p>
          <a:p>
            <a:endParaRPr lang="en-CA" dirty="0"/>
          </a:p>
        </p:txBody>
      </p:sp>
    </p:spTree>
    <p:extLst>
      <p:ext uri="{BB962C8B-B14F-4D97-AF65-F5344CB8AC3E}">
        <p14:creationId xmlns:p14="http://schemas.microsoft.com/office/powerpoint/2010/main" val="9992337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Can We Trust The Bible Written 2000 Years Ago? Dr. William Lane Craig">
            <a:hlinkClick r:id="" action="ppaction://media"/>
            <a:extLst>
              <a:ext uri="{FF2B5EF4-FFF2-40B4-BE49-F238E27FC236}">
                <a16:creationId xmlns:a16="http://schemas.microsoft.com/office/drawing/2014/main" id="{B140E32E-C148-41C8-9652-20B3E75B6AAA}"/>
              </a:ext>
            </a:extLst>
          </p:cNvPr>
          <p:cNvPicPr>
            <a:picLocks noRot="1" noChangeAspect="1"/>
          </p:cNvPicPr>
          <p:nvPr>
            <a:videoFile r:link="rId1"/>
          </p:nvPr>
        </p:nvPicPr>
        <p:blipFill>
          <a:blip r:embed="rId3"/>
          <a:stretch>
            <a:fillRect/>
          </a:stretch>
        </p:blipFill>
        <p:spPr>
          <a:xfrm>
            <a:off x="467833" y="263156"/>
            <a:ext cx="11308316" cy="6360928"/>
          </a:xfrm>
          <a:prstGeom prst="rect">
            <a:avLst/>
          </a:prstGeom>
        </p:spPr>
      </p:pic>
    </p:spTree>
    <p:extLst>
      <p:ext uri="{BB962C8B-B14F-4D97-AF65-F5344CB8AC3E}">
        <p14:creationId xmlns:p14="http://schemas.microsoft.com/office/powerpoint/2010/main" val="3565047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B288332-1E98-42F5-BFFF-25F19024A272}"/>
              </a:ext>
            </a:extLst>
          </p:cNvPr>
          <p:cNvSpPr txBox="1"/>
          <p:nvPr/>
        </p:nvSpPr>
        <p:spPr>
          <a:xfrm>
            <a:off x="914400" y="1127051"/>
            <a:ext cx="10363199" cy="4708981"/>
          </a:xfrm>
          <a:prstGeom prst="rect">
            <a:avLst/>
          </a:prstGeom>
          <a:noFill/>
        </p:spPr>
        <p:txBody>
          <a:bodyPr wrap="square" rtlCol="0">
            <a:spAutoFit/>
          </a:bodyPr>
          <a:lstStyle/>
          <a:p>
            <a:pPr marL="514350" lvl="0" indent="-514350">
              <a:buAutoNum type="romanUcPeriod"/>
            </a:pPr>
            <a:r>
              <a:rPr lang="en-US" sz="2000" b="1" dirty="0">
                <a:latin typeface="Garamond" panose="02020404030301010803" pitchFamily="18" charset="0"/>
              </a:rPr>
              <a:t>Accuracy of Transmission</a:t>
            </a:r>
          </a:p>
          <a:p>
            <a:pPr marL="514350" lvl="0" indent="-514350">
              <a:buAutoNum type="romanUcPeriod"/>
            </a:pPr>
            <a:endParaRPr lang="en-US" sz="2000" dirty="0">
              <a:latin typeface="Garamond" panose="02020404030301010803" pitchFamily="18" charset="0"/>
            </a:endParaRPr>
          </a:p>
          <a:p>
            <a:pPr lvl="0"/>
            <a:r>
              <a:rPr lang="en-US" sz="2000" dirty="0">
                <a:latin typeface="Garamond" panose="02020404030301010803" pitchFamily="18" charset="0"/>
              </a:rPr>
              <a:t>The transmission of Biblical books is as important to the authority of the Bible as whether it was inspired by God. If the Bible was transmitted throughout the generations in a sloppy or careless manner, then its content is not a reliable foundation on which to build our faith.  Critics would not even consider a source that had obvious errors of transmission or that had been deliberately changed by those that came centuries after the events related.  </a:t>
            </a:r>
          </a:p>
          <a:p>
            <a:pPr lvl="0"/>
            <a:endParaRPr lang="en-US" sz="2000" dirty="0">
              <a:latin typeface="Garamond" panose="02020404030301010803" pitchFamily="18" charset="0"/>
            </a:endParaRPr>
          </a:p>
          <a:p>
            <a:pPr lvl="0"/>
            <a:r>
              <a:rPr lang="en-US" sz="2000" dirty="0">
                <a:latin typeface="Garamond" panose="02020404030301010803" pitchFamily="18" charset="0"/>
              </a:rPr>
              <a:t>Fortunately, there is a lot of evidence that the transmission of the Bible has been extremely accurate. There is no ancient literature that has been so carefully or accurately transmitted as the Bible. The Jews had come up with ways of determining the accuracy of every manuscript. If a copy failed any of the tests, it was discarded. These techniques were passed on to early church. Accuracy was a spiritual necessity because they were copying God’s inspired words and changing them would be blasphemy and bring God’s curse. This sort of concern for accuracy was not present when most other ancient documents were copied.</a:t>
            </a:r>
            <a:endParaRPr lang="en-CA" sz="2000" dirty="0">
              <a:latin typeface="Garamond" panose="02020404030301010803" pitchFamily="18" charset="0"/>
            </a:endParaRPr>
          </a:p>
        </p:txBody>
      </p:sp>
      <p:sp>
        <p:nvSpPr>
          <p:cNvPr id="3" name="TextBox 2">
            <a:extLst>
              <a:ext uri="{FF2B5EF4-FFF2-40B4-BE49-F238E27FC236}">
                <a16:creationId xmlns:a16="http://schemas.microsoft.com/office/drawing/2014/main" id="{B2B642D6-0F5C-499D-B2DC-8AC971044299}"/>
              </a:ext>
            </a:extLst>
          </p:cNvPr>
          <p:cNvSpPr txBox="1"/>
          <p:nvPr/>
        </p:nvSpPr>
        <p:spPr>
          <a:xfrm>
            <a:off x="914401" y="388387"/>
            <a:ext cx="9377916" cy="461665"/>
          </a:xfrm>
          <a:prstGeom prst="rect">
            <a:avLst/>
          </a:prstGeom>
          <a:noFill/>
        </p:spPr>
        <p:txBody>
          <a:bodyPr wrap="square" rtlCol="0">
            <a:spAutoFit/>
          </a:bodyPr>
          <a:lstStyle/>
          <a:p>
            <a:r>
              <a:rPr lang="en-CA" sz="2400" b="1" dirty="0">
                <a:latin typeface="Garamond" panose="02020404030301010803" pitchFamily="18" charset="0"/>
              </a:rPr>
              <a:t>The Reliability of Scripture:</a:t>
            </a:r>
          </a:p>
        </p:txBody>
      </p:sp>
    </p:spTree>
    <p:extLst>
      <p:ext uri="{BB962C8B-B14F-4D97-AF65-F5344CB8AC3E}">
        <p14:creationId xmlns:p14="http://schemas.microsoft.com/office/powerpoint/2010/main" val="39013074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5F880-E42C-455E-8620-ADB7665D8240}"/>
              </a:ext>
            </a:extLst>
          </p:cNvPr>
          <p:cNvSpPr>
            <a:spLocks noGrp="1"/>
          </p:cNvSpPr>
          <p:nvPr>
            <p:ph type="ctrTitle"/>
          </p:nvPr>
        </p:nvSpPr>
        <p:spPr>
          <a:xfrm>
            <a:off x="1135642" y="1562987"/>
            <a:ext cx="9920715" cy="3432721"/>
          </a:xfrm>
          <a:solidFill>
            <a:schemeClr val="tx2">
              <a:lumMod val="60000"/>
              <a:lumOff val="40000"/>
              <a:alpha val="70000"/>
            </a:schemeClr>
          </a:solidFill>
        </p:spPr>
        <p:txBody>
          <a:bodyPr anchor="ctr"/>
          <a:lstStyle/>
          <a:p>
            <a:pPr algn="ctr"/>
            <a:r>
              <a:rPr lang="en-CA" sz="6000" b="1" dirty="0">
                <a:latin typeface="Garamond" panose="02020404030301010803" pitchFamily="18" charset="0"/>
              </a:rPr>
              <a:t>What do people outside the church say about the Bible?</a:t>
            </a:r>
          </a:p>
        </p:txBody>
      </p:sp>
    </p:spTree>
    <p:extLst>
      <p:ext uri="{BB962C8B-B14F-4D97-AF65-F5344CB8AC3E}">
        <p14:creationId xmlns:p14="http://schemas.microsoft.com/office/powerpoint/2010/main" val="195698055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B288332-1E98-42F5-BFFF-25F19024A272}"/>
              </a:ext>
            </a:extLst>
          </p:cNvPr>
          <p:cNvSpPr txBox="1"/>
          <p:nvPr/>
        </p:nvSpPr>
        <p:spPr>
          <a:xfrm>
            <a:off x="946299" y="1127051"/>
            <a:ext cx="10281682" cy="4001095"/>
          </a:xfrm>
          <a:prstGeom prst="rect">
            <a:avLst/>
          </a:prstGeom>
          <a:noFill/>
        </p:spPr>
        <p:txBody>
          <a:bodyPr wrap="square" rtlCol="0">
            <a:spAutoFit/>
          </a:bodyPr>
          <a:lstStyle/>
          <a:p>
            <a:pPr marL="514350" lvl="0" indent="-514350">
              <a:buFont typeface="+mj-lt"/>
              <a:buAutoNum type="romanUcPeriod" startAt="2"/>
            </a:pPr>
            <a:r>
              <a:rPr lang="en-US" sz="2200" b="1" dirty="0">
                <a:latin typeface="Garamond" panose="02020404030301010803" pitchFamily="18" charset="0"/>
              </a:rPr>
              <a:t>Short Extant Period</a:t>
            </a:r>
          </a:p>
          <a:p>
            <a:pPr marL="514350" lvl="0" indent="-514350">
              <a:buAutoNum type="romanUcPeriod" startAt="2"/>
            </a:pPr>
            <a:endParaRPr lang="en-US" sz="1000" dirty="0">
              <a:latin typeface="Garamond" panose="02020404030301010803" pitchFamily="18" charset="0"/>
            </a:endParaRPr>
          </a:p>
          <a:p>
            <a:r>
              <a:rPr lang="en-US" sz="2200" dirty="0">
                <a:latin typeface="Garamond" panose="02020404030301010803" pitchFamily="18" charset="0"/>
              </a:rPr>
              <a:t>Another area that sets the Bible apart from other ancient writings is the very short extant periods of the various Biblical books.  The </a:t>
            </a:r>
            <a:r>
              <a:rPr lang="en-US" sz="2200" b="1" dirty="0">
                <a:latin typeface="Garamond" panose="02020404030301010803" pitchFamily="18" charset="0"/>
              </a:rPr>
              <a:t>extant period </a:t>
            </a:r>
            <a:r>
              <a:rPr lang="en-US" sz="2200" dirty="0">
                <a:latin typeface="Garamond" panose="02020404030301010803" pitchFamily="18" charset="0"/>
              </a:rPr>
              <a:t>refers to </a:t>
            </a:r>
            <a:r>
              <a:rPr lang="en-US" sz="2200" b="1" dirty="0">
                <a:latin typeface="Garamond" panose="02020404030301010803" pitchFamily="18" charset="0"/>
              </a:rPr>
              <a:t>the time span between the author writing the book and the oldest copy that is in existence</a:t>
            </a:r>
            <a:r>
              <a:rPr lang="en-US" sz="2200" dirty="0">
                <a:latin typeface="Garamond" panose="02020404030301010803" pitchFamily="18" charset="0"/>
              </a:rPr>
              <a:t>. A short extant period means that there is less chance for the text to be changed or corrupted. </a:t>
            </a:r>
          </a:p>
          <a:p>
            <a:endParaRPr lang="en-US" sz="2200" dirty="0">
              <a:latin typeface="Garamond" panose="02020404030301010803" pitchFamily="18" charset="0"/>
            </a:endParaRPr>
          </a:p>
          <a:p>
            <a:r>
              <a:rPr lang="en-US" sz="2200" dirty="0">
                <a:latin typeface="Garamond" panose="02020404030301010803" pitchFamily="18" charset="0"/>
              </a:rPr>
              <a:t>For the New Testament, the extant period is approximately from 25-80 years depending on the book. The nearest extant period for an ancient writing is Homer’s </a:t>
            </a:r>
            <a:r>
              <a:rPr lang="en-US" sz="2200" dirty="0" err="1">
                <a:latin typeface="Garamond" panose="02020404030301010803" pitchFamily="18" charset="0"/>
              </a:rPr>
              <a:t>Illiad</a:t>
            </a:r>
            <a:r>
              <a:rPr lang="en-US" sz="2200" dirty="0">
                <a:latin typeface="Garamond" panose="02020404030301010803" pitchFamily="18" charset="0"/>
              </a:rPr>
              <a:t>. It’s extant period is 500 years. See the chart attached. Many of the ancient classics have extant periods over 1000 years but are considered reliable by scholars. The same scholars question the reliability of the Bible</a:t>
            </a:r>
            <a:r>
              <a:rPr lang="en-US" sz="2400" dirty="0">
                <a:latin typeface="Garamond" panose="02020404030301010803" pitchFamily="18" charset="0"/>
              </a:rPr>
              <a:t>.    </a:t>
            </a:r>
            <a:r>
              <a:rPr lang="en-US" dirty="0"/>
              <a:t>                                                                                                                                                                                                                                                                                                                                                                                                                                                                         </a:t>
            </a:r>
            <a:endParaRPr lang="en-CA" dirty="0"/>
          </a:p>
        </p:txBody>
      </p:sp>
      <p:sp>
        <p:nvSpPr>
          <p:cNvPr id="3" name="TextBox 2">
            <a:extLst>
              <a:ext uri="{FF2B5EF4-FFF2-40B4-BE49-F238E27FC236}">
                <a16:creationId xmlns:a16="http://schemas.microsoft.com/office/drawing/2014/main" id="{B2B642D6-0F5C-499D-B2DC-8AC971044299}"/>
              </a:ext>
            </a:extLst>
          </p:cNvPr>
          <p:cNvSpPr txBox="1"/>
          <p:nvPr/>
        </p:nvSpPr>
        <p:spPr>
          <a:xfrm>
            <a:off x="946299" y="388387"/>
            <a:ext cx="9346018" cy="461665"/>
          </a:xfrm>
          <a:prstGeom prst="rect">
            <a:avLst/>
          </a:prstGeom>
          <a:noFill/>
        </p:spPr>
        <p:txBody>
          <a:bodyPr wrap="square" rtlCol="0">
            <a:spAutoFit/>
          </a:bodyPr>
          <a:lstStyle/>
          <a:p>
            <a:r>
              <a:rPr lang="en-CA" sz="2400" b="1" dirty="0">
                <a:latin typeface="Garamond" panose="02020404030301010803" pitchFamily="18" charset="0"/>
              </a:rPr>
              <a:t>The Reliability of Scripture:</a:t>
            </a:r>
          </a:p>
        </p:txBody>
      </p:sp>
    </p:spTree>
    <p:extLst>
      <p:ext uri="{BB962C8B-B14F-4D97-AF65-F5344CB8AC3E}">
        <p14:creationId xmlns:p14="http://schemas.microsoft.com/office/powerpoint/2010/main" val="36955140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6DBDBE7B-6FA0-46FB-AA52-4426EB35C1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444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0A0C8B9D-9EB7-4CEE-9F2E-57E91EBF96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F83D7DDF-17C0-4989-9770-F2115973EB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2050" name="Picture 2" descr="Image result for manuscript copies of ancient writings">
            <a:extLst>
              <a:ext uri="{FF2B5EF4-FFF2-40B4-BE49-F238E27FC236}">
                <a16:creationId xmlns:a16="http://schemas.microsoft.com/office/drawing/2014/main" id="{96907775-7A7E-4EA3-A951-E046968CC0A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 r="-876" b="41161"/>
          <a:stretch/>
        </p:blipFill>
        <p:spPr bwMode="auto">
          <a:xfrm>
            <a:off x="2588870" y="668484"/>
            <a:ext cx="7014258" cy="5521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78504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B288332-1E98-42F5-BFFF-25F19024A272}"/>
              </a:ext>
            </a:extLst>
          </p:cNvPr>
          <p:cNvSpPr txBox="1"/>
          <p:nvPr/>
        </p:nvSpPr>
        <p:spPr>
          <a:xfrm>
            <a:off x="946299" y="1127051"/>
            <a:ext cx="10281682" cy="4893647"/>
          </a:xfrm>
          <a:prstGeom prst="rect">
            <a:avLst/>
          </a:prstGeom>
          <a:noFill/>
        </p:spPr>
        <p:txBody>
          <a:bodyPr wrap="square" rtlCol="0">
            <a:spAutoFit/>
          </a:bodyPr>
          <a:lstStyle/>
          <a:p>
            <a:pPr marL="514350" lvl="0" indent="-514350">
              <a:buFont typeface="+mj-lt"/>
              <a:buAutoNum type="romanUcPeriod" startAt="3"/>
            </a:pPr>
            <a:r>
              <a:rPr lang="en-US" sz="2200" b="1" dirty="0">
                <a:latin typeface="Garamond" panose="02020404030301010803" pitchFamily="18" charset="0"/>
              </a:rPr>
              <a:t>Large Number of Ancient Manuscripts</a:t>
            </a:r>
          </a:p>
          <a:p>
            <a:pPr marL="514350" lvl="0" indent="-514350">
              <a:buAutoNum type="romanUcPeriod" startAt="3"/>
            </a:pPr>
            <a:endParaRPr lang="en-US" sz="1000" dirty="0">
              <a:latin typeface="Garamond" panose="02020404030301010803" pitchFamily="18" charset="0"/>
            </a:endParaRPr>
          </a:p>
          <a:p>
            <a:r>
              <a:rPr lang="en-US" sz="2000" dirty="0">
                <a:latin typeface="Garamond" panose="02020404030301010803" pitchFamily="18" charset="0"/>
              </a:rPr>
              <a:t>The Bible also has a large number of early manuscripts that have survived. When all the early manuscripts in Greek, Latin and other languages are counted there are over 24,000 of them. This does not the include the many fragments of papyrus manuscripts some of which date to the 1</a:t>
            </a:r>
            <a:r>
              <a:rPr lang="en-US" sz="2000" baseline="30000" dirty="0">
                <a:latin typeface="Garamond" panose="02020404030301010803" pitchFamily="18" charset="0"/>
              </a:rPr>
              <a:t>st</a:t>
            </a:r>
            <a:r>
              <a:rPr lang="en-US" sz="2000" dirty="0">
                <a:latin typeface="Garamond" panose="02020404030301010803" pitchFamily="18" charset="0"/>
              </a:rPr>
              <a:t> century. Other ancient books only have a handful of existing copies to compare. </a:t>
            </a:r>
          </a:p>
          <a:p>
            <a:endParaRPr lang="en-US" sz="2000" dirty="0">
              <a:latin typeface="Garamond" panose="02020404030301010803" pitchFamily="18" charset="0"/>
            </a:endParaRPr>
          </a:p>
          <a:p>
            <a:r>
              <a:rPr lang="en-US" sz="2000" dirty="0">
                <a:latin typeface="Garamond" panose="02020404030301010803" pitchFamily="18" charset="0"/>
              </a:rPr>
              <a:t>When the thousands of manuscripts are compared, you do find variants but most of these are the same in different families of copies indicating that the variant was just copied over and over. Most of these variants are minor difference in word use that does not affect the meaning of the sentences involved. A very small number of variants affect the meaning of a sentence (only 40 lines) but none of these affect a major doctrine. Some of the best surviving manuscripts of the New Testament come from the Alexandrian scripts.  These were commissioned by the Emperor Constantine after the Council of </a:t>
            </a:r>
            <a:r>
              <a:rPr lang="en-US" sz="2000" dirty="0" err="1">
                <a:latin typeface="Garamond" panose="02020404030301010803" pitchFamily="18" charset="0"/>
              </a:rPr>
              <a:t>Nicea</a:t>
            </a:r>
            <a:r>
              <a:rPr lang="en-US" sz="2000" dirty="0">
                <a:latin typeface="Garamond" panose="02020404030301010803" pitchFamily="18" charset="0"/>
              </a:rPr>
              <a:t> in 310 AD under the direction of the bishops of all the churches. They were intended to represent the accepted version of the Bible. Codex </a:t>
            </a:r>
            <a:r>
              <a:rPr lang="en-US" sz="2000" dirty="0" err="1">
                <a:latin typeface="Garamond" panose="02020404030301010803" pitchFamily="18" charset="0"/>
              </a:rPr>
              <a:t>Sinaticus</a:t>
            </a:r>
            <a:r>
              <a:rPr lang="en-US" sz="2000" dirty="0">
                <a:latin typeface="Garamond" panose="02020404030301010803" pitchFamily="18" charset="0"/>
              </a:rPr>
              <a:t>, Codex </a:t>
            </a:r>
            <a:r>
              <a:rPr lang="en-US" sz="2000" dirty="0" err="1">
                <a:latin typeface="Garamond" panose="02020404030301010803" pitchFamily="18" charset="0"/>
              </a:rPr>
              <a:t>Alexandrinus</a:t>
            </a:r>
            <a:r>
              <a:rPr lang="en-US" sz="2000" dirty="0">
                <a:latin typeface="Garamond" panose="02020404030301010803" pitchFamily="18" charset="0"/>
              </a:rPr>
              <a:t> and Codex </a:t>
            </a:r>
            <a:r>
              <a:rPr lang="en-US" sz="2000" dirty="0" err="1">
                <a:latin typeface="Garamond" panose="02020404030301010803" pitchFamily="18" charset="0"/>
              </a:rPr>
              <a:t>Vaticanus</a:t>
            </a:r>
            <a:r>
              <a:rPr lang="en-US" sz="2000" dirty="0">
                <a:latin typeface="Garamond" panose="02020404030301010803" pitchFamily="18" charset="0"/>
              </a:rPr>
              <a:t> are considered to be the best preserved of these</a:t>
            </a:r>
            <a:r>
              <a:rPr lang="en-US" dirty="0"/>
              <a:t>.                                                                                                                                                                                                                                                                                                                                                                                                                                                           </a:t>
            </a:r>
            <a:endParaRPr lang="en-CA" dirty="0"/>
          </a:p>
        </p:txBody>
      </p:sp>
      <p:sp>
        <p:nvSpPr>
          <p:cNvPr id="3" name="TextBox 2">
            <a:extLst>
              <a:ext uri="{FF2B5EF4-FFF2-40B4-BE49-F238E27FC236}">
                <a16:creationId xmlns:a16="http://schemas.microsoft.com/office/drawing/2014/main" id="{B2B642D6-0F5C-499D-B2DC-8AC971044299}"/>
              </a:ext>
            </a:extLst>
          </p:cNvPr>
          <p:cNvSpPr txBox="1"/>
          <p:nvPr/>
        </p:nvSpPr>
        <p:spPr>
          <a:xfrm>
            <a:off x="946299" y="388387"/>
            <a:ext cx="9346018" cy="461665"/>
          </a:xfrm>
          <a:prstGeom prst="rect">
            <a:avLst/>
          </a:prstGeom>
          <a:noFill/>
        </p:spPr>
        <p:txBody>
          <a:bodyPr wrap="square" rtlCol="0">
            <a:spAutoFit/>
          </a:bodyPr>
          <a:lstStyle/>
          <a:p>
            <a:r>
              <a:rPr lang="en-CA" sz="2400" b="1" dirty="0">
                <a:latin typeface="Garamond" panose="02020404030301010803" pitchFamily="18" charset="0"/>
              </a:rPr>
              <a:t>The Reliability of Scripture:</a:t>
            </a:r>
          </a:p>
        </p:txBody>
      </p:sp>
    </p:spTree>
    <p:extLst>
      <p:ext uri="{BB962C8B-B14F-4D97-AF65-F5344CB8AC3E}">
        <p14:creationId xmlns:p14="http://schemas.microsoft.com/office/powerpoint/2010/main" val="27218148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B288332-1E98-42F5-BFFF-25F19024A272}"/>
              </a:ext>
            </a:extLst>
          </p:cNvPr>
          <p:cNvSpPr txBox="1"/>
          <p:nvPr/>
        </p:nvSpPr>
        <p:spPr>
          <a:xfrm>
            <a:off x="946299" y="1127051"/>
            <a:ext cx="10281682" cy="4893647"/>
          </a:xfrm>
          <a:prstGeom prst="rect">
            <a:avLst/>
          </a:prstGeom>
          <a:noFill/>
        </p:spPr>
        <p:txBody>
          <a:bodyPr wrap="square" rtlCol="0">
            <a:spAutoFit/>
          </a:bodyPr>
          <a:lstStyle/>
          <a:p>
            <a:pPr marL="514350" lvl="0" indent="-514350">
              <a:buFont typeface="+mj-lt"/>
              <a:buAutoNum type="romanUcPeriod" startAt="3"/>
            </a:pPr>
            <a:r>
              <a:rPr lang="en-US" sz="2200" b="1" dirty="0">
                <a:latin typeface="Garamond" panose="02020404030301010803" pitchFamily="18" charset="0"/>
              </a:rPr>
              <a:t>The Canon</a:t>
            </a:r>
          </a:p>
          <a:p>
            <a:pPr marL="514350" lvl="0" indent="-514350">
              <a:buAutoNum type="romanUcPeriod" startAt="3"/>
            </a:pPr>
            <a:endParaRPr lang="en-US" sz="1000" dirty="0">
              <a:latin typeface="Garamond" panose="02020404030301010803" pitchFamily="18" charset="0"/>
            </a:endParaRPr>
          </a:p>
          <a:p>
            <a:pPr lvl="0"/>
            <a:r>
              <a:rPr lang="en-US" sz="2000" dirty="0">
                <a:latin typeface="Garamond" panose="02020404030301010803" pitchFamily="18" charset="0"/>
              </a:rPr>
              <a:t>The Canon of scripture is an issue for many critics. How can a collection of books chosen by church leaders in the 4</a:t>
            </a:r>
            <a:r>
              <a:rPr lang="en-US" sz="2000" baseline="30000" dirty="0">
                <a:latin typeface="Garamond" panose="02020404030301010803" pitchFamily="18" charset="0"/>
              </a:rPr>
              <a:t>th</a:t>
            </a:r>
            <a:r>
              <a:rPr lang="en-US" sz="2000" dirty="0">
                <a:latin typeface="Garamond" panose="02020404030301010803" pitchFamily="18" charset="0"/>
              </a:rPr>
              <a:t> century be accepted as God’s infallible word? What were their reasons for including the books that they did? Why did they leave certain books out? The Canon of Scripture was set at a church council in 393 AD called the Synod of Hippo.  In reality, it was a gathering of church leaders from all over the world who came together to recognize as scriptural all those books that had already been accepted by Christian for over three centuries. As Geisler and Nix wrote, “Canonicity is determined … by God; it is merely discovered by man”. (McDowell. </a:t>
            </a:r>
            <a:r>
              <a:rPr lang="en-US" sz="2000" u="sng" dirty="0">
                <a:latin typeface="Garamond" panose="02020404030301010803" pitchFamily="18" charset="0"/>
              </a:rPr>
              <a:t>A Ready Defense.</a:t>
            </a:r>
            <a:r>
              <a:rPr lang="en-US" sz="2000" dirty="0">
                <a:latin typeface="Garamond" panose="02020404030301010803" pitchFamily="18" charset="0"/>
              </a:rPr>
              <a:t> P. 38). They also stated that five principles were used to determine what was scripture: 1. Is it authoritative?  2. Is it prophetic?  3. Is it authentic?  4. Is it dynamic? 5. Is it accepted by God’s people?</a:t>
            </a:r>
            <a:endParaRPr lang="en-CA" sz="2000" dirty="0">
              <a:latin typeface="Garamond" panose="02020404030301010803" pitchFamily="18" charset="0"/>
            </a:endParaRPr>
          </a:p>
          <a:p>
            <a:r>
              <a:rPr lang="en-US" sz="2000" dirty="0">
                <a:latin typeface="Garamond" panose="02020404030301010803" pitchFamily="18" charset="0"/>
              </a:rPr>
              <a:t> </a:t>
            </a:r>
            <a:endParaRPr lang="en-CA" sz="2000" dirty="0">
              <a:latin typeface="Garamond" panose="02020404030301010803" pitchFamily="18" charset="0"/>
            </a:endParaRPr>
          </a:p>
          <a:p>
            <a:r>
              <a:rPr lang="en-US" sz="2000" dirty="0">
                <a:latin typeface="Garamond" panose="02020404030301010803" pitchFamily="18" charset="0"/>
              </a:rPr>
              <a:t>There are a variety of reasons that other books were left out.  They were historically and geographically inaccurate. They taught doctrines that were false and contradicted previous scripture. They are obvious of false authorship (pseudepigraphal). They lack the authority and prophetic nature of other parts of scripture.  </a:t>
            </a:r>
            <a:endParaRPr lang="en-CA" sz="2000" dirty="0">
              <a:latin typeface="Garamond" panose="02020404030301010803" pitchFamily="18" charset="0"/>
            </a:endParaRPr>
          </a:p>
        </p:txBody>
      </p:sp>
      <p:sp>
        <p:nvSpPr>
          <p:cNvPr id="3" name="TextBox 2">
            <a:extLst>
              <a:ext uri="{FF2B5EF4-FFF2-40B4-BE49-F238E27FC236}">
                <a16:creationId xmlns:a16="http://schemas.microsoft.com/office/drawing/2014/main" id="{B2B642D6-0F5C-499D-B2DC-8AC971044299}"/>
              </a:ext>
            </a:extLst>
          </p:cNvPr>
          <p:cNvSpPr txBox="1"/>
          <p:nvPr/>
        </p:nvSpPr>
        <p:spPr>
          <a:xfrm>
            <a:off x="946299" y="388387"/>
            <a:ext cx="9346018" cy="461665"/>
          </a:xfrm>
          <a:prstGeom prst="rect">
            <a:avLst/>
          </a:prstGeom>
          <a:noFill/>
        </p:spPr>
        <p:txBody>
          <a:bodyPr wrap="square" rtlCol="0">
            <a:spAutoFit/>
          </a:bodyPr>
          <a:lstStyle/>
          <a:p>
            <a:r>
              <a:rPr lang="en-CA" sz="2400" b="1" dirty="0">
                <a:latin typeface="Garamond" panose="02020404030301010803" pitchFamily="18" charset="0"/>
              </a:rPr>
              <a:t>The Reliability of Scripture:</a:t>
            </a:r>
          </a:p>
        </p:txBody>
      </p:sp>
    </p:spTree>
    <p:extLst>
      <p:ext uri="{BB962C8B-B14F-4D97-AF65-F5344CB8AC3E}">
        <p14:creationId xmlns:p14="http://schemas.microsoft.com/office/powerpoint/2010/main" val="19638478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Were Some Books Left Out Of The Bible? SeanMcDowell.org">
            <a:hlinkClick r:id="" action="ppaction://media"/>
            <a:extLst>
              <a:ext uri="{FF2B5EF4-FFF2-40B4-BE49-F238E27FC236}">
                <a16:creationId xmlns:a16="http://schemas.microsoft.com/office/drawing/2014/main" id="{EE03D5D8-3121-4765-9F07-EF70377F3CD0}"/>
              </a:ext>
            </a:extLst>
          </p:cNvPr>
          <p:cNvPicPr>
            <a:picLocks noRot="1" noChangeAspect="1"/>
          </p:cNvPicPr>
          <p:nvPr>
            <a:videoFile r:link="rId1"/>
          </p:nvPr>
        </p:nvPicPr>
        <p:blipFill>
          <a:blip r:embed="rId3"/>
          <a:stretch>
            <a:fillRect/>
          </a:stretch>
        </p:blipFill>
        <p:spPr>
          <a:xfrm>
            <a:off x="350874" y="197367"/>
            <a:ext cx="11444177" cy="6437349"/>
          </a:xfrm>
          <a:prstGeom prst="rect">
            <a:avLst/>
          </a:prstGeom>
        </p:spPr>
      </p:pic>
      <p:sp>
        <p:nvSpPr>
          <p:cNvPr id="3" name="TextBox 2">
            <a:extLst>
              <a:ext uri="{FF2B5EF4-FFF2-40B4-BE49-F238E27FC236}">
                <a16:creationId xmlns:a16="http://schemas.microsoft.com/office/drawing/2014/main" id="{7B74AFEA-2D78-44E7-AA9C-32548C81468F}"/>
              </a:ext>
            </a:extLst>
          </p:cNvPr>
          <p:cNvSpPr txBox="1"/>
          <p:nvPr/>
        </p:nvSpPr>
        <p:spPr>
          <a:xfrm>
            <a:off x="499730" y="265814"/>
            <a:ext cx="5837275" cy="461665"/>
          </a:xfrm>
          <a:prstGeom prst="rect">
            <a:avLst/>
          </a:prstGeom>
          <a:noFill/>
        </p:spPr>
        <p:txBody>
          <a:bodyPr wrap="square" rtlCol="0">
            <a:spAutoFit/>
          </a:bodyPr>
          <a:lstStyle/>
          <a:p>
            <a:r>
              <a:rPr lang="en-CA" sz="2400" u="sng" dirty="0">
                <a:solidFill>
                  <a:schemeClr val="bg1"/>
                </a:solidFill>
                <a:latin typeface="Garamond" panose="02020404030301010803" pitchFamily="18" charset="0"/>
                <a:hlinkClick r:id="rId4">
                  <a:extLst>
                    <a:ext uri="{A12FA001-AC4F-418D-AE19-62706E023703}">
                      <ahyp:hlinkClr xmlns:ahyp="http://schemas.microsoft.com/office/drawing/2018/hyperlinkcolor" val="tx"/>
                    </a:ext>
                  </a:extLst>
                </a:hlinkClick>
              </a:rPr>
              <a:t>Were Some Books Left Out Of The Bible?</a:t>
            </a:r>
            <a:endParaRPr lang="en-CA" sz="2400" u="sng" dirty="0">
              <a:solidFill>
                <a:schemeClr val="bg1"/>
              </a:solidFill>
              <a:latin typeface="Garamond" panose="02020404030301010803" pitchFamily="18" charset="0"/>
            </a:endParaRPr>
          </a:p>
        </p:txBody>
      </p:sp>
    </p:spTree>
    <p:extLst>
      <p:ext uri="{BB962C8B-B14F-4D97-AF65-F5344CB8AC3E}">
        <p14:creationId xmlns:p14="http://schemas.microsoft.com/office/powerpoint/2010/main" val="1949082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Is The Old Testament Reliable?">
            <a:hlinkClick r:id="" action="ppaction://media"/>
            <a:extLst>
              <a:ext uri="{FF2B5EF4-FFF2-40B4-BE49-F238E27FC236}">
                <a16:creationId xmlns:a16="http://schemas.microsoft.com/office/drawing/2014/main" id="{FB62804B-278E-4A8B-9BFF-B994F442CF99}"/>
              </a:ext>
            </a:extLst>
          </p:cNvPr>
          <p:cNvPicPr>
            <a:picLocks noRot="1" noChangeAspect="1"/>
          </p:cNvPicPr>
          <p:nvPr>
            <a:videoFile r:link="rId1"/>
          </p:nvPr>
        </p:nvPicPr>
        <p:blipFill>
          <a:blip r:embed="rId3"/>
          <a:stretch>
            <a:fillRect/>
          </a:stretch>
        </p:blipFill>
        <p:spPr>
          <a:xfrm>
            <a:off x="375683" y="211322"/>
            <a:ext cx="11440633" cy="6435356"/>
          </a:xfrm>
          <a:prstGeom prst="rect">
            <a:avLst/>
          </a:prstGeom>
        </p:spPr>
      </p:pic>
      <p:sp>
        <p:nvSpPr>
          <p:cNvPr id="3" name="TextBox 2">
            <a:extLst>
              <a:ext uri="{FF2B5EF4-FFF2-40B4-BE49-F238E27FC236}">
                <a16:creationId xmlns:a16="http://schemas.microsoft.com/office/drawing/2014/main" id="{85825881-AB6F-4AA9-81C0-AD0D5018BD8B}"/>
              </a:ext>
            </a:extLst>
          </p:cNvPr>
          <p:cNvSpPr txBox="1"/>
          <p:nvPr/>
        </p:nvSpPr>
        <p:spPr>
          <a:xfrm>
            <a:off x="510363" y="255181"/>
            <a:ext cx="6443330" cy="461665"/>
          </a:xfrm>
          <a:prstGeom prst="rect">
            <a:avLst/>
          </a:prstGeom>
          <a:noFill/>
        </p:spPr>
        <p:txBody>
          <a:bodyPr wrap="square" rtlCol="0">
            <a:spAutoFit/>
          </a:bodyPr>
          <a:lstStyle/>
          <a:p>
            <a:r>
              <a:rPr lang="en-CA" sz="2400" dirty="0">
                <a:solidFill>
                  <a:schemeClr val="bg1"/>
                </a:solidFill>
                <a:latin typeface="Garamond" panose="02020404030301010803" pitchFamily="18" charset="0"/>
              </a:rPr>
              <a:t>Is the Old Testament Reliable?</a:t>
            </a:r>
          </a:p>
        </p:txBody>
      </p:sp>
    </p:spTree>
    <p:extLst>
      <p:ext uri="{BB962C8B-B14F-4D97-AF65-F5344CB8AC3E}">
        <p14:creationId xmlns:p14="http://schemas.microsoft.com/office/powerpoint/2010/main" val="34315081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08E18-8BBD-4D79-B010-B8F96767480E}"/>
              </a:ext>
            </a:extLst>
          </p:cNvPr>
          <p:cNvSpPr>
            <a:spLocks noGrp="1"/>
          </p:cNvSpPr>
          <p:nvPr>
            <p:ph type="title"/>
          </p:nvPr>
        </p:nvSpPr>
        <p:spPr>
          <a:xfrm>
            <a:off x="680484" y="712542"/>
            <a:ext cx="9649886" cy="701588"/>
          </a:xfrm>
        </p:spPr>
        <p:txBody>
          <a:bodyPr/>
          <a:lstStyle/>
          <a:p>
            <a:r>
              <a:rPr lang="en-CA" sz="2800" b="1" dirty="0">
                <a:latin typeface="Cambria" panose="02040503050406030204" pitchFamily="18" charset="0"/>
              </a:rPr>
              <a:t>The Accuracy of the Bible: Old Testament</a:t>
            </a:r>
          </a:p>
        </p:txBody>
      </p:sp>
      <p:sp>
        <p:nvSpPr>
          <p:cNvPr id="4" name="Rectangle 1">
            <a:extLst>
              <a:ext uri="{FF2B5EF4-FFF2-40B4-BE49-F238E27FC236}">
                <a16:creationId xmlns:a16="http://schemas.microsoft.com/office/drawing/2014/main" id="{0807A1C3-EA8D-4F25-928D-25DEC058489E}"/>
              </a:ext>
            </a:extLst>
          </p:cNvPr>
          <p:cNvSpPr>
            <a:spLocks noGrp="1" noChangeArrowheads="1"/>
          </p:cNvSpPr>
          <p:nvPr>
            <p:ph type="body" sz="half" idx="2"/>
          </p:nvPr>
        </p:nvSpPr>
        <p:spPr bwMode="auto">
          <a:xfrm>
            <a:off x="680484" y="1594885"/>
            <a:ext cx="10777058" cy="4093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eaLnBrk="0" fontAlgn="base" hangingPunct="0">
              <a:spcBef>
                <a:spcPct val="0"/>
              </a:spcBef>
              <a:spcAft>
                <a:spcPct val="0"/>
              </a:spcAft>
              <a:tabLst>
                <a:tab pos="274638" algn="l"/>
              </a:tabLst>
              <a:defRPr>
                <a:solidFill>
                  <a:schemeClr val="tx1"/>
                </a:solidFill>
                <a:latin typeface="Arial" panose="020B0604020202020204" pitchFamily="34" charset="0"/>
              </a:defRPr>
            </a:lvl1pPr>
            <a:lvl2pPr eaLnBrk="0" fontAlgn="base" hangingPunct="0">
              <a:spcBef>
                <a:spcPct val="0"/>
              </a:spcBef>
              <a:spcAft>
                <a:spcPct val="0"/>
              </a:spcAft>
              <a:tabLst>
                <a:tab pos="274638" algn="l"/>
              </a:tabLst>
              <a:defRPr>
                <a:solidFill>
                  <a:schemeClr val="tx1"/>
                </a:solidFill>
                <a:latin typeface="Arial" panose="020B0604020202020204" pitchFamily="34" charset="0"/>
              </a:defRPr>
            </a:lvl2pPr>
            <a:lvl3pPr eaLnBrk="0" fontAlgn="base" hangingPunct="0">
              <a:spcBef>
                <a:spcPct val="0"/>
              </a:spcBef>
              <a:spcAft>
                <a:spcPct val="0"/>
              </a:spcAft>
              <a:tabLst>
                <a:tab pos="274638" algn="l"/>
              </a:tabLst>
              <a:defRPr>
                <a:solidFill>
                  <a:schemeClr val="tx1"/>
                </a:solidFill>
                <a:latin typeface="Arial" panose="020B0604020202020204" pitchFamily="34" charset="0"/>
              </a:defRPr>
            </a:lvl3pPr>
            <a:lvl4pPr eaLnBrk="0" fontAlgn="base" hangingPunct="0">
              <a:spcBef>
                <a:spcPct val="0"/>
              </a:spcBef>
              <a:spcAft>
                <a:spcPct val="0"/>
              </a:spcAft>
              <a:tabLst>
                <a:tab pos="274638" algn="l"/>
              </a:tabLst>
              <a:defRPr>
                <a:solidFill>
                  <a:schemeClr val="tx1"/>
                </a:solidFill>
                <a:latin typeface="Arial" panose="020B0604020202020204" pitchFamily="34" charset="0"/>
              </a:defRPr>
            </a:lvl4pPr>
            <a:lvl5pPr eaLnBrk="0" fontAlgn="base" hangingPunct="0">
              <a:spcBef>
                <a:spcPct val="0"/>
              </a:spcBef>
              <a:spcAft>
                <a:spcPct val="0"/>
              </a:spcAft>
              <a:tabLst>
                <a:tab pos="274638" algn="l"/>
              </a:tabLst>
              <a:defRPr>
                <a:solidFill>
                  <a:schemeClr val="tx1"/>
                </a:solidFill>
                <a:latin typeface="Arial" panose="020B0604020202020204" pitchFamily="34" charset="0"/>
              </a:defRPr>
            </a:lvl5pPr>
            <a:lvl6pPr eaLnBrk="0" fontAlgn="base" hangingPunct="0">
              <a:spcBef>
                <a:spcPct val="0"/>
              </a:spcBef>
              <a:spcAft>
                <a:spcPct val="0"/>
              </a:spcAft>
              <a:tabLst>
                <a:tab pos="274638" algn="l"/>
              </a:tabLst>
              <a:defRPr>
                <a:solidFill>
                  <a:schemeClr val="tx1"/>
                </a:solidFill>
                <a:latin typeface="Arial" panose="020B0604020202020204" pitchFamily="34" charset="0"/>
              </a:defRPr>
            </a:lvl6pPr>
            <a:lvl7pPr eaLnBrk="0" fontAlgn="base" hangingPunct="0">
              <a:spcBef>
                <a:spcPct val="0"/>
              </a:spcBef>
              <a:spcAft>
                <a:spcPct val="0"/>
              </a:spcAft>
              <a:tabLst>
                <a:tab pos="274638" algn="l"/>
              </a:tabLst>
              <a:defRPr>
                <a:solidFill>
                  <a:schemeClr val="tx1"/>
                </a:solidFill>
                <a:latin typeface="Arial" panose="020B0604020202020204" pitchFamily="34" charset="0"/>
              </a:defRPr>
            </a:lvl7pPr>
            <a:lvl8pPr eaLnBrk="0" fontAlgn="base" hangingPunct="0">
              <a:spcBef>
                <a:spcPct val="0"/>
              </a:spcBef>
              <a:spcAft>
                <a:spcPct val="0"/>
              </a:spcAft>
              <a:tabLst>
                <a:tab pos="274638" algn="l"/>
              </a:tabLst>
              <a:defRPr>
                <a:solidFill>
                  <a:schemeClr val="tx1"/>
                </a:solidFill>
                <a:latin typeface="Arial" panose="020B0604020202020204" pitchFamily="34" charset="0"/>
              </a:defRPr>
            </a:lvl8pPr>
            <a:lvl9pPr eaLnBrk="0" fontAlgn="base" hangingPunct="0">
              <a:spcBef>
                <a:spcPct val="0"/>
              </a:spcBef>
              <a:spcAft>
                <a:spcPct val="0"/>
              </a:spcAft>
              <a:tabLst>
                <a:tab pos="274638"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tabLst>
                <a:tab pos="274638" algn="l"/>
              </a:tabLst>
            </a:pPr>
            <a:r>
              <a:rPr kumimoji="0" lang="en-US" altLang="en-US" sz="2000" b="0" i="0" u="none" strike="noStrike" cap="none" normalizeH="0" baseline="0" dirty="0">
                <a:ln>
                  <a:noFill/>
                </a:ln>
                <a:solidFill>
                  <a:schemeClr val="bg2"/>
                </a:solidFill>
                <a:effectLst/>
                <a:latin typeface="Cambria" panose="02040503050406030204" pitchFamily="18" charset="0"/>
                <a:ea typeface="Times" panose="02020603050405020304" pitchFamily="18" charset="0"/>
                <a:cs typeface="Times New Roman" panose="02020603050405020304" pitchFamily="18" charset="0"/>
              </a:rPr>
              <a:t>On the walls of the Temple of Karnak in Egypt, there is an inscription from the 10</a:t>
            </a:r>
            <a:r>
              <a:rPr kumimoji="0" lang="en-US" altLang="en-US" sz="2000" b="0" i="0" u="none" strike="noStrike" cap="none" normalizeH="0" baseline="30000" dirty="0">
                <a:ln>
                  <a:noFill/>
                </a:ln>
                <a:solidFill>
                  <a:schemeClr val="bg2"/>
                </a:solidFill>
                <a:effectLst/>
                <a:latin typeface="Cambria" panose="02040503050406030204" pitchFamily="18" charset="0"/>
                <a:ea typeface="Times" panose="02020603050405020304" pitchFamily="18" charset="0"/>
                <a:cs typeface="Times New Roman" panose="02020603050405020304" pitchFamily="18" charset="0"/>
              </a:rPr>
              <a:t>th</a:t>
            </a:r>
            <a:r>
              <a:rPr kumimoji="0" lang="en-US" altLang="en-US" sz="2000" b="0" i="0" u="none" strike="noStrike" cap="none" normalizeH="0" baseline="0" dirty="0">
                <a:ln>
                  <a:noFill/>
                </a:ln>
                <a:solidFill>
                  <a:schemeClr val="bg2"/>
                </a:solidFill>
                <a:effectLst/>
                <a:latin typeface="Cambria" panose="02040503050406030204" pitchFamily="18" charset="0"/>
                <a:ea typeface="Times" panose="02020603050405020304" pitchFamily="18" charset="0"/>
                <a:cs typeface="Times New Roman" panose="02020603050405020304" pitchFamily="18" charset="0"/>
              </a:rPr>
              <a:t> century BC referring to a military campaign in Palestine that is also described in 1 Kings 14:24,25. The inscription also mentions a place called the Field of Abram in the Hebron area referring to the Patriarch Abraham, who was well enough known that Egyptians would refer to him by name.</a:t>
            </a:r>
          </a:p>
          <a:p>
            <a:pPr marL="0" marR="0" lvl="0" indent="0" algn="l" defTabSz="914400" rtl="0" eaLnBrk="0" fontAlgn="base" latinLnBrk="0" hangingPunct="0">
              <a:lnSpc>
                <a:spcPct val="100000"/>
              </a:lnSpc>
              <a:spcBef>
                <a:spcPct val="0"/>
              </a:spcBef>
              <a:spcAft>
                <a:spcPct val="0"/>
              </a:spcAft>
              <a:buClrTx/>
              <a:buSzTx/>
              <a:tabLst>
                <a:tab pos="274638" algn="l"/>
              </a:tabLst>
            </a:pPr>
            <a:endParaRPr kumimoji="0" lang="en-CA" altLang="en-US" sz="2000" b="0" i="0" u="none" strike="noStrike" cap="none" normalizeH="0" baseline="0" dirty="0">
              <a:ln>
                <a:noFill/>
              </a:ln>
              <a:solidFill>
                <a:schemeClr val="bg2"/>
              </a:solidFill>
              <a:effectLst/>
              <a:latin typeface="Cambria" panose="02040503050406030204" pitchFamily="18" charset="0"/>
            </a:endParaRPr>
          </a:p>
          <a:p>
            <a:pPr marL="0" marR="0" lvl="0" indent="0" algn="l" defTabSz="914400" rtl="0" eaLnBrk="0" fontAlgn="base" latinLnBrk="0" hangingPunct="0">
              <a:lnSpc>
                <a:spcPct val="100000"/>
              </a:lnSpc>
              <a:spcBef>
                <a:spcPct val="0"/>
              </a:spcBef>
              <a:spcAft>
                <a:spcPct val="0"/>
              </a:spcAft>
              <a:buClrTx/>
              <a:buSzTx/>
              <a:tabLst>
                <a:tab pos="274638" algn="l"/>
              </a:tabLst>
            </a:pPr>
            <a:r>
              <a:rPr kumimoji="0" lang="en-CA" altLang="en-US" sz="2000" b="0" i="0" u="none" strike="noStrike" cap="none" normalizeH="0" baseline="0" dirty="0">
                <a:ln>
                  <a:noFill/>
                </a:ln>
                <a:effectLst/>
                <a:latin typeface="Cambria" panose="02040503050406030204" pitchFamily="18" charset="0"/>
              </a:rPr>
              <a:t>50 people mentioned in the Old Testament have been verified through archeology.</a:t>
            </a:r>
          </a:p>
          <a:p>
            <a:pPr marL="0" marR="0" lvl="0" indent="0" algn="l" defTabSz="914400" rtl="0" eaLnBrk="0" fontAlgn="base" latinLnBrk="0" hangingPunct="0">
              <a:lnSpc>
                <a:spcPct val="100000"/>
              </a:lnSpc>
              <a:spcBef>
                <a:spcPct val="0"/>
              </a:spcBef>
              <a:spcAft>
                <a:spcPct val="0"/>
              </a:spcAft>
              <a:buClrTx/>
              <a:buSzTx/>
              <a:tabLst>
                <a:tab pos="274638" algn="l"/>
              </a:tabLst>
            </a:pPr>
            <a:endParaRPr kumimoji="0" lang="en-CA" altLang="en-US" sz="2000" b="0" i="0" u="none" strike="noStrike" cap="none" normalizeH="0" baseline="0" dirty="0">
              <a:ln>
                <a:noFill/>
              </a:ln>
              <a:effectLst/>
              <a:latin typeface="Cambria" panose="02040503050406030204" pitchFamily="18" charset="0"/>
            </a:endParaRPr>
          </a:p>
          <a:p>
            <a:pPr marL="0" marR="0" lvl="0" indent="0" algn="l" defTabSz="914400" rtl="0" eaLnBrk="0" fontAlgn="base" latinLnBrk="0" hangingPunct="0">
              <a:lnSpc>
                <a:spcPct val="100000"/>
              </a:lnSpc>
              <a:spcBef>
                <a:spcPct val="0"/>
              </a:spcBef>
              <a:spcAft>
                <a:spcPct val="0"/>
              </a:spcAft>
              <a:buClrTx/>
              <a:buSzTx/>
              <a:tabLst>
                <a:tab pos="274638" algn="l"/>
              </a:tabLst>
            </a:pPr>
            <a:r>
              <a:rPr kumimoji="0" lang="en-US" altLang="en-US" sz="2000" b="0" i="0" u="none" strike="noStrike" cap="none" normalizeH="0" baseline="0" dirty="0">
                <a:ln>
                  <a:noFill/>
                </a:ln>
                <a:solidFill>
                  <a:srgbClr val="000000"/>
                </a:solidFill>
                <a:effectLst/>
                <a:latin typeface="Cambria" panose="02040503050406030204" pitchFamily="18" charset="0"/>
                <a:ea typeface="Times" panose="02020603050405020304" pitchFamily="18" charset="0"/>
                <a:cs typeface="Times New Roman" panose="02020603050405020304" pitchFamily="18" charset="0"/>
              </a:rPr>
              <a:t>The </a:t>
            </a:r>
            <a:r>
              <a:rPr kumimoji="0" lang="en-US" altLang="en-US" sz="2000" b="0" i="0" u="none" strike="noStrike" cap="none" normalizeH="0" baseline="0" dirty="0" err="1">
                <a:ln>
                  <a:noFill/>
                </a:ln>
                <a:solidFill>
                  <a:srgbClr val="000000"/>
                </a:solidFill>
                <a:effectLst/>
                <a:latin typeface="Cambria" panose="02040503050406030204" pitchFamily="18" charset="0"/>
                <a:ea typeface="Times" panose="02020603050405020304" pitchFamily="18" charset="0"/>
                <a:cs typeface="Times New Roman" panose="02020603050405020304" pitchFamily="18" charset="0"/>
              </a:rPr>
              <a:t>Nuzi</a:t>
            </a:r>
            <a:r>
              <a:rPr kumimoji="0" lang="en-US" altLang="en-US" sz="2000" b="0" i="0" u="none" strike="noStrike" cap="none" normalizeH="0" baseline="0" dirty="0">
                <a:ln>
                  <a:noFill/>
                </a:ln>
                <a:solidFill>
                  <a:srgbClr val="000000"/>
                </a:solidFill>
                <a:effectLst/>
                <a:latin typeface="Cambria" panose="02040503050406030204" pitchFamily="18" charset="0"/>
                <a:ea typeface="Times" panose="02020603050405020304" pitchFamily="18" charset="0"/>
                <a:cs typeface="Times New Roman" panose="02020603050405020304" pitchFamily="18" charset="0"/>
              </a:rPr>
              <a:t> tablets from the second millennium BC found in Northern Iraq confirm many of the social customs that were practiced by the patriarchs. The practice of a wife giving her maid to her husband to have children is specifically mentioned in marriage contracts.</a:t>
            </a:r>
            <a:endParaRPr kumimoji="0" lang="en-CA" altLang="en-US" sz="2000" b="0" i="0" u="none" strike="noStrike" cap="none" normalizeH="0" baseline="0" dirty="0">
              <a:ln>
                <a:noFill/>
              </a:ln>
              <a:solidFill>
                <a:schemeClr val="tx1"/>
              </a:solidFill>
              <a:effectLst/>
              <a:latin typeface="Cambria" panose="02040503050406030204" pitchFamily="18" charset="0"/>
            </a:endParaRPr>
          </a:p>
          <a:p>
            <a:pPr marL="0" marR="0" lvl="0" indent="0" algn="l" defTabSz="914400" rtl="0" eaLnBrk="0" fontAlgn="base" latinLnBrk="0" hangingPunct="0">
              <a:lnSpc>
                <a:spcPct val="100000"/>
              </a:lnSpc>
              <a:spcBef>
                <a:spcPct val="0"/>
              </a:spcBef>
              <a:spcAft>
                <a:spcPct val="0"/>
              </a:spcAft>
              <a:buClrTx/>
              <a:buSzTx/>
              <a:tabLst>
                <a:tab pos="274638" algn="l"/>
              </a:tabLst>
            </a:pPr>
            <a:endParaRPr lang="en-US" altLang="en-US" sz="2000" dirty="0">
              <a:solidFill>
                <a:srgbClr val="000000"/>
              </a:solidFill>
              <a:latin typeface="Cambria" panose="02040503050406030204" pitchFamily="18" charset="0"/>
              <a:ea typeface="Times"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tabLst>
                <a:tab pos="274638" algn="l"/>
              </a:tabLst>
            </a:pPr>
            <a:r>
              <a:rPr kumimoji="0" lang="en-US" altLang="en-US" sz="2000" b="0" i="0" u="none" strike="noStrike" cap="none" normalizeH="0" baseline="0" dirty="0">
                <a:ln>
                  <a:noFill/>
                </a:ln>
                <a:solidFill>
                  <a:srgbClr val="000000"/>
                </a:solidFill>
                <a:effectLst/>
                <a:latin typeface="Cambria" panose="02040503050406030204" pitchFamily="18" charset="0"/>
                <a:ea typeface="Times" panose="02020603050405020304" pitchFamily="18" charset="0"/>
                <a:cs typeface="Times New Roman" panose="02020603050405020304" pitchFamily="18" charset="0"/>
              </a:rPr>
              <a:t>In 1974, 17,000 clay tablets were discovered from the Ancient city-state of Ebla dating from around 2300 BC. The tablets refer to the five ‘Cities of the Plain’ that are mentioned in Genesis 14.</a:t>
            </a:r>
            <a:endParaRPr kumimoji="0" lang="en-CA" altLang="en-US" sz="2000" b="0" i="0" u="none" strike="noStrike" cap="none" normalizeH="0" baseline="0" dirty="0">
              <a:ln>
                <a:noFill/>
              </a:ln>
              <a:solidFill>
                <a:schemeClr val="tx1"/>
              </a:solidFill>
              <a:effectLst/>
              <a:latin typeface="Cambria" panose="02040503050406030204" pitchFamily="18" charset="0"/>
            </a:endParaRPr>
          </a:p>
        </p:txBody>
      </p:sp>
    </p:spTree>
    <p:extLst>
      <p:ext uri="{BB962C8B-B14F-4D97-AF65-F5344CB8AC3E}">
        <p14:creationId xmlns:p14="http://schemas.microsoft.com/office/powerpoint/2010/main" val="33371396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B288332-1E98-42F5-BFFF-25F19024A272}"/>
              </a:ext>
            </a:extLst>
          </p:cNvPr>
          <p:cNvSpPr txBox="1"/>
          <p:nvPr/>
        </p:nvSpPr>
        <p:spPr>
          <a:xfrm>
            <a:off x="946299" y="1127051"/>
            <a:ext cx="10281682" cy="4862870"/>
          </a:xfrm>
          <a:prstGeom prst="rect">
            <a:avLst/>
          </a:prstGeom>
          <a:noFill/>
        </p:spPr>
        <p:txBody>
          <a:bodyPr wrap="square" rtlCol="0">
            <a:spAutoFit/>
          </a:bodyPr>
          <a:lstStyle/>
          <a:p>
            <a:pPr lvl="0" defTabSz="914400" eaLnBrk="0" fontAlgn="base" hangingPunct="0">
              <a:spcBef>
                <a:spcPct val="0"/>
              </a:spcBef>
              <a:spcAft>
                <a:spcPct val="0"/>
              </a:spcAft>
              <a:tabLst>
                <a:tab pos="274638" algn="l"/>
              </a:tabLst>
            </a:pPr>
            <a:r>
              <a:rPr lang="en-US" altLang="en-US" sz="2000" dirty="0">
                <a:solidFill>
                  <a:srgbClr val="000000"/>
                </a:solidFill>
                <a:latin typeface="Cambria" panose="02040503050406030204" pitchFamily="18" charset="0"/>
                <a:ea typeface="Times" panose="02020603050405020304" pitchFamily="18" charset="0"/>
                <a:cs typeface="Times New Roman" panose="02020603050405020304" pitchFamily="18" charset="0"/>
              </a:rPr>
              <a:t>The Cyrus Cylinder from Ancient Persia records Cyrus’ order to allow the captives to return home and rebuild their temple. The Bible says the same thing in 2 Chronicles 36:23 and Ezra 1:2-4: </a:t>
            </a:r>
            <a:r>
              <a:rPr lang="en-US" altLang="en-US" sz="2000" i="1" dirty="0">
                <a:solidFill>
                  <a:srgbClr val="000000"/>
                </a:solidFill>
                <a:latin typeface="Cambria" panose="02040503050406030204" pitchFamily="18" charset="0"/>
                <a:ea typeface="Times" panose="02020603050405020304" pitchFamily="18" charset="0"/>
                <a:cs typeface="Times New Roman" panose="02020603050405020304" pitchFamily="18" charset="0"/>
              </a:rPr>
              <a:t>"This is what Cyrus king of Persia says: "The LORD, the God of heaven, has given me all the kingdoms of the earth and he has appointed me to build a temple for him at Jerusalem in Judah. Anyone of his people among you--may the LORD his God be with him, and let him go up.</a:t>
            </a:r>
            <a:r>
              <a:rPr lang="en-US" altLang="en-US" sz="2000" dirty="0">
                <a:solidFill>
                  <a:srgbClr val="000000"/>
                </a:solidFill>
                <a:latin typeface="Cambria" panose="02040503050406030204" pitchFamily="18" charset="0"/>
                <a:ea typeface="Times" panose="02020603050405020304" pitchFamily="18" charset="0"/>
                <a:cs typeface="Times New Roman" panose="02020603050405020304" pitchFamily="18" charset="0"/>
              </a:rPr>
              <a:t>”</a:t>
            </a:r>
          </a:p>
          <a:p>
            <a:pPr lvl="0" defTabSz="914400" eaLnBrk="0" fontAlgn="base" hangingPunct="0">
              <a:spcBef>
                <a:spcPct val="0"/>
              </a:spcBef>
              <a:spcAft>
                <a:spcPct val="0"/>
              </a:spcAft>
              <a:tabLst>
                <a:tab pos="274638" algn="l"/>
              </a:tabLst>
            </a:pPr>
            <a:endParaRPr lang="en-US" altLang="en-US" sz="2000" dirty="0">
              <a:solidFill>
                <a:srgbClr val="000000"/>
              </a:solidFill>
              <a:latin typeface="Cambria" panose="02040503050406030204" pitchFamily="18" charset="0"/>
              <a:cs typeface="Times New Roman" panose="02020603050405020304" pitchFamily="18" charset="0"/>
            </a:endParaRPr>
          </a:p>
          <a:p>
            <a:pPr lvl="0" defTabSz="914400" eaLnBrk="0" fontAlgn="base" hangingPunct="0">
              <a:spcBef>
                <a:spcPct val="0"/>
              </a:spcBef>
              <a:spcAft>
                <a:spcPct val="0"/>
              </a:spcAft>
              <a:tabLst>
                <a:tab pos="274638" algn="l"/>
              </a:tabLst>
            </a:pPr>
            <a:r>
              <a:rPr lang="en-CA" sz="2000" dirty="0">
                <a:latin typeface="Cambria" panose="02040503050406030204" pitchFamily="18" charset="0"/>
              </a:rPr>
              <a:t>1 Kings 9:15-17 states that Solomon fortified the cities of Megiddo, Hazor and Gezer mentioning them alongside the “chariot cities”.  The Bible says he had 1400 chariots and 12,000 horses (or horsemen). Interestingly archeologists at Megiddo have discovered two royal stable complexes that had the capacity to hold 480 horses. There may be other stables not yet excavated. The stables discovered held two horses per stall, which is unusual unless the horses work together as a team… as on a chariot! Also, at Megiddo, Hazor and Gezer excavations have revealed complex city gates from the 10th century BCE built on identical plans. This demonstrates that they were built around the same time by the same builder. These gates are commonly called, “Solomonic Gates”. </a:t>
            </a:r>
            <a:endParaRPr lang="en-US" altLang="en-US" sz="2000" dirty="0">
              <a:latin typeface="Cambria" panose="02040503050406030204" pitchFamily="18" charset="0"/>
            </a:endParaRPr>
          </a:p>
        </p:txBody>
      </p:sp>
      <p:sp>
        <p:nvSpPr>
          <p:cNvPr id="3" name="TextBox 2">
            <a:extLst>
              <a:ext uri="{FF2B5EF4-FFF2-40B4-BE49-F238E27FC236}">
                <a16:creationId xmlns:a16="http://schemas.microsoft.com/office/drawing/2014/main" id="{B2B642D6-0F5C-499D-B2DC-8AC971044299}"/>
              </a:ext>
            </a:extLst>
          </p:cNvPr>
          <p:cNvSpPr txBox="1"/>
          <p:nvPr/>
        </p:nvSpPr>
        <p:spPr>
          <a:xfrm>
            <a:off x="946299" y="388387"/>
            <a:ext cx="9346018" cy="461665"/>
          </a:xfrm>
          <a:prstGeom prst="rect">
            <a:avLst/>
          </a:prstGeom>
          <a:noFill/>
        </p:spPr>
        <p:txBody>
          <a:bodyPr wrap="square" rtlCol="0">
            <a:spAutoFit/>
          </a:bodyPr>
          <a:lstStyle/>
          <a:p>
            <a:r>
              <a:rPr lang="en-CA" sz="2400" b="1" dirty="0">
                <a:latin typeface="Garamond" panose="02020404030301010803" pitchFamily="18" charset="0"/>
              </a:rPr>
              <a:t>The Accuracy of the Bible: Old Testament</a:t>
            </a:r>
          </a:p>
        </p:txBody>
      </p:sp>
    </p:spTree>
    <p:extLst>
      <p:ext uri="{BB962C8B-B14F-4D97-AF65-F5344CB8AC3E}">
        <p14:creationId xmlns:p14="http://schemas.microsoft.com/office/powerpoint/2010/main" val="38905213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5" name="Group 134">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36" name="Rectangle 135">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7"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9" name="Rectangle 138">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41" name="Freeform 5">
            <a:extLst>
              <a:ext uri="{FF2B5EF4-FFF2-40B4-BE49-F238E27FC236}">
                <a16:creationId xmlns:a16="http://schemas.microsoft.com/office/drawing/2014/main" id="{11CAC6F2-0806-417B-BF5D-5AEF6195F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143" name="Rectangle 142">
            <a:extLst>
              <a:ext uri="{FF2B5EF4-FFF2-40B4-BE49-F238E27FC236}">
                <a16:creationId xmlns:a16="http://schemas.microsoft.com/office/drawing/2014/main" id="{D4723B02-0AAB-4F6E-BA41-8ED99D559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TextBox 2">
            <a:extLst>
              <a:ext uri="{FF2B5EF4-FFF2-40B4-BE49-F238E27FC236}">
                <a16:creationId xmlns:a16="http://schemas.microsoft.com/office/drawing/2014/main" id="{B2B642D6-0F5C-499D-B2DC-8AC971044299}"/>
              </a:ext>
            </a:extLst>
          </p:cNvPr>
          <p:cNvSpPr txBox="1"/>
          <p:nvPr/>
        </p:nvSpPr>
        <p:spPr>
          <a:xfrm>
            <a:off x="8380071" y="1113062"/>
            <a:ext cx="3162999" cy="3281957"/>
          </a:xfrm>
          <a:prstGeom prst="rect">
            <a:avLst/>
          </a:prstGeom>
        </p:spPr>
        <p:txBody>
          <a:bodyPr vert="horz" lIns="91440" tIns="45720" rIns="91440" bIns="45720" rtlCol="0" anchor="b">
            <a:normAutofit/>
          </a:bodyPr>
          <a:lstStyle/>
          <a:p>
            <a:pPr>
              <a:spcBef>
                <a:spcPct val="0"/>
              </a:spcBef>
              <a:spcAft>
                <a:spcPts val="600"/>
              </a:spcAft>
            </a:pPr>
            <a:r>
              <a:rPr lang="en-US" sz="5400" b="0" i="0" kern="1200" dirty="0">
                <a:solidFill>
                  <a:srgbClr val="EBEBEB"/>
                </a:solidFill>
                <a:latin typeface="+mj-lt"/>
                <a:ea typeface="+mj-ea"/>
                <a:cs typeface="+mj-cs"/>
              </a:rPr>
              <a:t>The Cyrus Cylinder</a:t>
            </a:r>
          </a:p>
        </p:txBody>
      </p:sp>
      <p:pic>
        <p:nvPicPr>
          <p:cNvPr id="3074" name="Picture 2" descr="Image result for cyrus cylinder">
            <a:extLst>
              <a:ext uri="{FF2B5EF4-FFF2-40B4-BE49-F238E27FC236}">
                <a16:creationId xmlns:a16="http://schemas.microsoft.com/office/drawing/2014/main" id="{ABEFFAFF-9056-4207-A785-9840A226BC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1891" y="1600779"/>
            <a:ext cx="7099887" cy="3656442"/>
          </a:xfrm>
          <a:prstGeom prst="roundRect">
            <a:avLst>
              <a:gd name="adj" fmla="val 1858"/>
            </a:avLst>
          </a:prstGeom>
          <a:noFill/>
          <a:effectLst>
            <a:outerShdw blurRad="50800" dist="50800" dir="54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5723258"/>
      </p:ext>
    </p:extLst>
  </p:cSld>
  <p:clrMapOvr>
    <a:overrideClrMapping bg1="dk1" tx1="lt1" bg2="dk2" tx2="lt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72" name="Rectangle 71">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3"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75" name="Rectangle 74">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7" name="Freeform 5">
            <a:extLst>
              <a:ext uri="{FF2B5EF4-FFF2-40B4-BE49-F238E27FC236}">
                <a16:creationId xmlns:a16="http://schemas.microsoft.com/office/drawing/2014/main" id="{11CAC6F2-0806-417B-BF5D-5AEF6195F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79" name="Rectangle 78">
            <a:extLst>
              <a:ext uri="{FF2B5EF4-FFF2-40B4-BE49-F238E27FC236}">
                <a16:creationId xmlns:a16="http://schemas.microsoft.com/office/drawing/2014/main" id="{D4723B02-0AAB-4F6E-BA41-8ED99D559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TextBox 2">
            <a:extLst>
              <a:ext uri="{FF2B5EF4-FFF2-40B4-BE49-F238E27FC236}">
                <a16:creationId xmlns:a16="http://schemas.microsoft.com/office/drawing/2014/main" id="{B2B642D6-0F5C-499D-B2DC-8AC971044299}"/>
              </a:ext>
            </a:extLst>
          </p:cNvPr>
          <p:cNvSpPr txBox="1"/>
          <p:nvPr/>
        </p:nvSpPr>
        <p:spPr>
          <a:xfrm>
            <a:off x="8160773" y="1113062"/>
            <a:ext cx="3382297" cy="3281957"/>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600" b="0" i="0" kern="1200" dirty="0">
                <a:solidFill>
                  <a:srgbClr val="EBEBEB"/>
                </a:solidFill>
                <a:latin typeface="+mj-lt"/>
                <a:ea typeface="+mj-ea"/>
                <a:cs typeface="+mj-cs"/>
              </a:rPr>
              <a:t>Solomon’s stables at Megiddo</a:t>
            </a:r>
          </a:p>
        </p:txBody>
      </p:sp>
      <p:pic>
        <p:nvPicPr>
          <p:cNvPr id="2050" name="Picture 2" descr="King Solomon's stables at Megiddo">
            <a:extLst>
              <a:ext uri="{FF2B5EF4-FFF2-40B4-BE49-F238E27FC236}">
                <a16:creationId xmlns:a16="http://schemas.microsoft.com/office/drawing/2014/main" id="{CBE0C390-9EEC-4148-BF7D-AF3272CD41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9763" y="1316309"/>
            <a:ext cx="6470907" cy="4222266"/>
          </a:xfrm>
          <a:prstGeom prst="roundRect">
            <a:avLst>
              <a:gd name="adj" fmla="val 1858"/>
            </a:avLst>
          </a:prstGeom>
          <a:noFill/>
          <a:effectLst>
            <a:outerShdw blurRad="50800" dist="50800" dir="54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5486894"/>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B9E1A47-C68D-4A99-ACCA-55FF1713810B}"/>
              </a:ext>
            </a:extLst>
          </p:cNvPr>
          <p:cNvSpPr txBox="1"/>
          <p:nvPr/>
        </p:nvSpPr>
        <p:spPr>
          <a:xfrm>
            <a:off x="659219" y="1254642"/>
            <a:ext cx="10760148" cy="4801314"/>
          </a:xfrm>
          <a:prstGeom prst="rect">
            <a:avLst/>
          </a:prstGeom>
          <a:noFill/>
        </p:spPr>
        <p:txBody>
          <a:bodyPr wrap="square" rtlCol="0">
            <a:spAutoFit/>
          </a:bodyPr>
          <a:lstStyle/>
          <a:p>
            <a:r>
              <a:rPr lang="en-CA" b="1" dirty="0">
                <a:latin typeface="Garamond" panose="02020404030301010803" pitchFamily="18" charset="0"/>
              </a:rPr>
              <a:t>Enderby Chapel Statement of Faith: </a:t>
            </a:r>
          </a:p>
          <a:p>
            <a:r>
              <a:rPr lang="en-CA" i="1" dirty="0">
                <a:latin typeface="Garamond" panose="02020404030301010803" pitchFamily="18" charset="0"/>
              </a:rPr>
              <a:t>We believe the sixty-six books of the Old and New Testaments to be the full record of </a:t>
            </a:r>
            <a:r>
              <a:rPr lang="en-CA" b="1" i="1" dirty="0">
                <a:latin typeface="Garamond" panose="02020404030301010803" pitchFamily="18" charset="0"/>
              </a:rPr>
              <a:t>God’s self-disclosure to mankind</a:t>
            </a:r>
            <a:r>
              <a:rPr lang="en-CA" i="1" dirty="0">
                <a:latin typeface="Garamond" panose="02020404030301010803" pitchFamily="18" charset="0"/>
              </a:rPr>
              <a:t>. Different men, while writing according to their own styles and personalities, were </a:t>
            </a:r>
            <a:r>
              <a:rPr lang="en-CA" b="1" i="1" dirty="0">
                <a:latin typeface="Garamond" panose="02020404030301010803" pitchFamily="18" charset="0"/>
              </a:rPr>
              <a:t>supernaturally moved along by the Holy Spirit to record God’s very words, inerrant in the original writings</a:t>
            </a:r>
            <a:r>
              <a:rPr lang="en-CA" i="1" dirty="0">
                <a:latin typeface="Garamond" panose="02020404030301010803" pitchFamily="18" charset="0"/>
              </a:rPr>
              <a:t>. We believe they represent the </a:t>
            </a:r>
            <a:r>
              <a:rPr lang="en-CA" b="1" i="1" dirty="0">
                <a:latin typeface="Garamond" panose="02020404030301010803" pitchFamily="18" charset="0"/>
              </a:rPr>
              <a:t>complete revelation </a:t>
            </a:r>
            <a:r>
              <a:rPr lang="en-CA" i="1" dirty="0">
                <a:latin typeface="Garamond" panose="02020404030301010803" pitchFamily="18" charset="0"/>
              </a:rPr>
              <a:t>of His Will for the salvation of men and are the divine and final authority in faith, doctrine and life. (2 Timothy 3:16-17; 2 Peter 1:20-21)</a:t>
            </a:r>
            <a:endParaRPr lang="en-CA" dirty="0">
              <a:latin typeface="Garamond" panose="02020404030301010803" pitchFamily="18" charset="0"/>
            </a:endParaRPr>
          </a:p>
          <a:p>
            <a:endParaRPr lang="en-CA" dirty="0">
              <a:latin typeface="Garamond" panose="02020404030301010803" pitchFamily="18" charset="0"/>
            </a:endParaRPr>
          </a:p>
          <a:p>
            <a:r>
              <a:rPr lang="en-CA" dirty="0">
                <a:latin typeface="Garamond" panose="02020404030301010803" pitchFamily="18" charset="0"/>
              </a:rPr>
              <a:t>Bible means ‘book’. In facts, it is the Book of Books in many respects. When we say that the Bible is the Word of God, we mean that even though the 66 books of the Bible had 40(+) human authors, God was ultimately in control of the message to reveal Himself and his plan to mankind. This is what we call </a:t>
            </a:r>
            <a:r>
              <a:rPr lang="en-CA" b="1" dirty="0">
                <a:latin typeface="Garamond" panose="02020404030301010803" pitchFamily="18" charset="0"/>
              </a:rPr>
              <a:t>inspiration</a:t>
            </a:r>
            <a:r>
              <a:rPr lang="en-CA" dirty="0">
                <a:latin typeface="Garamond" panose="02020404030301010803" pitchFamily="18" charset="0"/>
              </a:rPr>
              <a:t> derived from a Greek word which means </a:t>
            </a:r>
            <a:r>
              <a:rPr lang="en-CA" b="1" dirty="0">
                <a:latin typeface="Garamond" panose="02020404030301010803" pitchFamily="18" charset="0"/>
              </a:rPr>
              <a:t>‘God breathed’. </a:t>
            </a:r>
            <a:r>
              <a:rPr lang="en-CA" dirty="0">
                <a:latin typeface="Garamond" panose="02020404030301010803" pitchFamily="18" charset="0"/>
              </a:rPr>
              <a:t>This would also mean that the books that were selected to be called scripture in the Old and New testaments are </a:t>
            </a:r>
            <a:r>
              <a:rPr lang="en-CA" b="1" dirty="0">
                <a:latin typeface="Garamond" panose="02020404030301010803" pitchFamily="18" charset="0"/>
              </a:rPr>
              <a:t>inerrant (without factual mistakes). </a:t>
            </a:r>
          </a:p>
          <a:p>
            <a:endParaRPr lang="en-CA" sz="1000" b="1" dirty="0">
              <a:latin typeface="Garamond" panose="02020404030301010803" pitchFamily="18" charset="0"/>
            </a:endParaRPr>
          </a:p>
          <a:p>
            <a:r>
              <a:rPr lang="en-CA" dirty="0">
                <a:latin typeface="Garamond" panose="02020404030301010803" pitchFamily="18" charset="0"/>
              </a:rPr>
              <a:t>In order for us to accept that the Bible is the Word of God, certain things would need to be true about it. The early church used 5 principles when selecting the 27 books that made up the New Testament: </a:t>
            </a:r>
            <a:r>
              <a:rPr lang="en-US" dirty="0">
                <a:latin typeface="Garamond" panose="02020404030301010803" pitchFamily="18" charset="0"/>
              </a:rPr>
              <a:t>1. Is it authoritative?  2. Is it prophetic?  3. Is it authentic?  4. Is it dynamic? 5. Is it accepted by God’s people?</a:t>
            </a:r>
            <a:r>
              <a:rPr lang="en-CA" dirty="0">
                <a:latin typeface="Garamond" panose="02020404030301010803" pitchFamily="18" charset="0"/>
              </a:rPr>
              <a:t> I will add one more for the versions that we use today: Are they reliable? These principals were used to set the </a:t>
            </a:r>
            <a:r>
              <a:rPr lang="en-CA" b="1" dirty="0">
                <a:latin typeface="Garamond" panose="02020404030301010803" pitchFamily="18" charset="0"/>
              </a:rPr>
              <a:t>Canon of Scripture</a:t>
            </a:r>
            <a:r>
              <a:rPr lang="en-CA" dirty="0">
                <a:latin typeface="Garamond" panose="02020404030301010803" pitchFamily="18" charset="0"/>
              </a:rPr>
              <a:t> or the list of books that were included in the Bible.</a:t>
            </a:r>
            <a:endParaRPr lang="en-CA" b="1" dirty="0">
              <a:latin typeface="Garamond" panose="02020404030301010803" pitchFamily="18" charset="0"/>
            </a:endParaRPr>
          </a:p>
        </p:txBody>
      </p:sp>
      <p:sp>
        <p:nvSpPr>
          <p:cNvPr id="3" name="TextBox 2">
            <a:extLst>
              <a:ext uri="{FF2B5EF4-FFF2-40B4-BE49-F238E27FC236}">
                <a16:creationId xmlns:a16="http://schemas.microsoft.com/office/drawing/2014/main" id="{5F12A173-9096-44F7-B5F8-ED4A8275EDF4}"/>
              </a:ext>
            </a:extLst>
          </p:cNvPr>
          <p:cNvSpPr txBox="1"/>
          <p:nvPr/>
        </p:nvSpPr>
        <p:spPr>
          <a:xfrm>
            <a:off x="659219" y="648586"/>
            <a:ext cx="9452344" cy="523220"/>
          </a:xfrm>
          <a:prstGeom prst="rect">
            <a:avLst/>
          </a:prstGeom>
          <a:noFill/>
        </p:spPr>
        <p:txBody>
          <a:bodyPr wrap="square" rtlCol="0">
            <a:spAutoFit/>
          </a:bodyPr>
          <a:lstStyle/>
          <a:p>
            <a:r>
              <a:rPr lang="en-CA" sz="2800" b="1" dirty="0">
                <a:latin typeface="Garamond" panose="02020404030301010803" pitchFamily="18" charset="0"/>
              </a:rPr>
              <a:t>What do we mean when we say the Bible is the Word of God?</a:t>
            </a:r>
          </a:p>
        </p:txBody>
      </p:sp>
    </p:spTree>
    <p:extLst>
      <p:ext uri="{BB962C8B-B14F-4D97-AF65-F5344CB8AC3E}">
        <p14:creationId xmlns:p14="http://schemas.microsoft.com/office/powerpoint/2010/main" val="37995164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B288332-1E98-42F5-BFFF-25F19024A272}"/>
              </a:ext>
            </a:extLst>
          </p:cNvPr>
          <p:cNvSpPr txBox="1"/>
          <p:nvPr/>
        </p:nvSpPr>
        <p:spPr>
          <a:xfrm>
            <a:off x="946299" y="1127051"/>
            <a:ext cx="10281682" cy="4862870"/>
          </a:xfrm>
          <a:prstGeom prst="rect">
            <a:avLst/>
          </a:prstGeom>
          <a:noFill/>
        </p:spPr>
        <p:txBody>
          <a:bodyPr wrap="square" rtlCol="0">
            <a:spAutoFit/>
          </a:bodyPr>
          <a:lstStyle/>
          <a:p>
            <a:pPr lvl="0"/>
            <a:endParaRPr lang="en-US" sz="1000" dirty="0">
              <a:latin typeface="Garamond" panose="02020404030301010803" pitchFamily="18" charset="0"/>
            </a:endParaRPr>
          </a:p>
          <a:p>
            <a:pPr lvl="0" defTabSz="914400" eaLnBrk="0" fontAlgn="base" hangingPunct="0">
              <a:spcBef>
                <a:spcPct val="0"/>
              </a:spcBef>
              <a:spcAft>
                <a:spcPct val="0"/>
              </a:spcAft>
              <a:tabLst>
                <a:tab pos="274638" algn="l"/>
              </a:tabLst>
            </a:pPr>
            <a:r>
              <a:rPr lang="en-CA" sz="2000" dirty="0">
                <a:latin typeface="Cambria" panose="02040503050406030204" pitchFamily="18" charset="0"/>
              </a:rPr>
              <a:t>The existence of Belshazzar, king of Babylon, was once doubted by critics. Belshazzar is named in Daniel 5, but according to the non-Biblical historic record, the last king of Babylon was Nabonidus. Tablets have been discovered, however, describing Belshazzar as Nabonidus’ son and documenting his service as coregent in Babylon. If this is the case, Belshazzar would have been able to appoint Daniel “third highest ruler in the kingdom” for reading the handwriting on the wall (as recorded in Daniel 5:16). This would have been the highest available position for Daniel. Here, once again, we see the historicity of the Biblical record has been confirmed by archaeology.</a:t>
            </a:r>
          </a:p>
          <a:p>
            <a:pPr lvl="0" defTabSz="914400" eaLnBrk="0" fontAlgn="base" hangingPunct="0">
              <a:spcBef>
                <a:spcPct val="0"/>
              </a:spcBef>
              <a:spcAft>
                <a:spcPct val="0"/>
              </a:spcAft>
              <a:tabLst>
                <a:tab pos="274638" algn="l"/>
              </a:tabLst>
            </a:pPr>
            <a:endParaRPr lang="en-CA" altLang="en-US" sz="2000" dirty="0">
              <a:latin typeface="Cambria" panose="02040503050406030204" pitchFamily="18" charset="0"/>
            </a:endParaRPr>
          </a:p>
          <a:p>
            <a:pPr lvl="0" defTabSz="914400" eaLnBrk="0" fontAlgn="base" hangingPunct="0">
              <a:spcBef>
                <a:spcPct val="0"/>
              </a:spcBef>
              <a:spcAft>
                <a:spcPct val="0"/>
              </a:spcAft>
              <a:tabLst>
                <a:tab pos="274638" algn="l"/>
              </a:tabLst>
            </a:pPr>
            <a:r>
              <a:rPr lang="en-CA" sz="2000" dirty="0">
                <a:latin typeface="Cambria" panose="02040503050406030204" pitchFamily="18" charset="0"/>
              </a:rPr>
              <a:t>Skeptics once denied the existence of Kings David and Solomon, or believed them to be very minor tribal leaders, if they existed at all. In 1994, however, archaeologists discovered a stele (a monumental stone slab) near Tel Dan in Northern Israel. It dates to the ninth century before Jesus, and was apparently placed in this location to celebrate the victory of the Aramean king over the armies of Israel. Importantly, it bears an inscription which refers to the “House of David,” confirming the fact that David reigned and established a dynasty.</a:t>
            </a:r>
            <a:endParaRPr lang="en-US" altLang="en-US" sz="2000" dirty="0">
              <a:latin typeface="Cambria" panose="02040503050406030204" pitchFamily="18" charset="0"/>
            </a:endParaRPr>
          </a:p>
        </p:txBody>
      </p:sp>
      <p:sp>
        <p:nvSpPr>
          <p:cNvPr id="3" name="TextBox 2">
            <a:extLst>
              <a:ext uri="{FF2B5EF4-FFF2-40B4-BE49-F238E27FC236}">
                <a16:creationId xmlns:a16="http://schemas.microsoft.com/office/drawing/2014/main" id="{B2B642D6-0F5C-499D-B2DC-8AC971044299}"/>
              </a:ext>
            </a:extLst>
          </p:cNvPr>
          <p:cNvSpPr txBox="1"/>
          <p:nvPr/>
        </p:nvSpPr>
        <p:spPr>
          <a:xfrm>
            <a:off x="946299" y="388387"/>
            <a:ext cx="9346018" cy="461665"/>
          </a:xfrm>
          <a:prstGeom prst="rect">
            <a:avLst/>
          </a:prstGeom>
          <a:noFill/>
        </p:spPr>
        <p:txBody>
          <a:bodyPr wrap="square" rtlCol="0">
            <a:spAutoFit/>
          </a:bodyPr>
          <a:lstStyle/>
          <a:p>
            <a:r>
              <a:rPr lang="en-CA" sz="2400" b="1" dirty="0">
                <a:latin typeface="Garamond" panose="02020404030301010803" pitchFamily="18" charset="0"/>
              </a:rPr>
              <a:t>The Accuracy of the Bible: Old Testament</a:t>
            </a:r>
          </a:p>
        </p:txBody>
      </p:sp>
    </p:spTree>
    <p:extLst>
      <p:ext uri="{BB962C8B-B14F-4D97-AF65-F5344CB8AC3E}">
        <p14:creationId xmlns:p14="http://schemas.microsoft.com/office/powerpoint/2010/main" val="19684185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B288332-1E98-42F5-BFFF-25F19024A272}"/>
              </a:ext>
            </a:extLst>
          </p:cNvPr>
          <p:cNvSpPr txBox="1"/>
          <p:nvPr/>
        </p:nvSpPr>
        <p:spPr>
          <a:xfrm>
            <a:off x="946299" y="1052623"/>
            <a:ext cx="10281682" cy="4862870"/>
          </a:xfrm>
          <a:prstGeom prst="rect">
            <a:avLst/>
          </a:prstGeom>
          <a:noFill/>
        </p:spPr>
        <p:txBody>
          <a:bodyPr wrap="square" rtlCol="0">
            <a:spAutoFit/>
          </a:bodyPr>
          <a:lstStyle/>
          <a:p>
            <a:pPr lvl="0"/>
            <a:endParaRPr lang="en-US" sz="1000" dirty="0">
              <a:latin typeface="Garamond" panose="02020404030301010803" pitchFamily="18" charset="0"/>
            </a:endParaRPr>
          </a:p>
          <a:p>
            <a:pPr lvl="0" defTabSz="914400" eaLnBrk="0" fontAlgn="base" hangingPunct="0">
              <a:spcBef>
                <a:spcPct val="0"/>
              </a:spcBef>
              <a:spcAft>
                <a:spcPct val="0"/>
              </a:spcAft>
              <a:tabLst>
                <a:tab pos="274638" algn="l"/>
              </a:tabLst>
            </a:pPr>
            <a:r>
              <a:rPr lang="en-CA" sz="2000" dirty="0">
                <a:latin typeface="Cambria" panose="02040503050406030204" pitchFamily="18" charset="0"/>
              </a:rPr>
              <a:t>The historicity and cultural customs of the Patriarchs have been corroborated in clay tablets uncovered in the cities of </a:t>
            </a:r>
            <a:r>
              <a:rPr lang="en-CA" sz="2000" dirty="0" err="1">
                <a:latin typeface="Cambria" panose="02040503050406030204" pitchFamily="18" charset="0"/>
              </a:rPr>
              <a:t>Nuzi</a:t>
            </a:r>
            <a:r>
              <a:rPr lang="en-CA" sz="2000" dirty="0">
                <a:latin typeface="Cambria" panose="02040503050406030204" pitchFamily="18" charset="0"/>
              </a:rPr>
              <a:t>, Mari and </a:t>
            </a:r>
            <a:r>
              <a:rPr lang="en-CA" sz="2000" dirty="0" err="1">
                <a:latin typeface="Cambria" panose="02040503050406030204" pitchFamily="18" charset="0"/>
              </a:rPr>
              <a:t>Bogazkoy</a:t>
            </a:r>
            <a:r>
              <a:rPr lang="en-CA" sz="2000" dirty="0">
                <a:latin typeface="Cambria" panose="02040503050406030204" pitchFamily="18" charset="0"/>
              </a:rPr>
              <a:t>. Archaeological discoveries in these three cities have confirmed the existence of the Hittites. These findings also revealed an example of an ancient king with an incredible concentration of wealth. Prior to this discovery, skeptics doubted such ancient affluence was possible and considered the story of Solomon to be greatly exaggerated. This discovery provided an example of such a situation, however. Solomon’s prosperity is now considered to be entirely feasible.</a:t>
            </a:r>
          </a:p>
          <a:p>
            <a:pPr lvl="0" defTabSz="914400" eaLnBrk="0" fontAlgn="base" hangingPunct="0">
              <a:spcBef>
                <a:spcPct val="0"/>
              </a:spcBef>
              <a:spcAft>
                <a:spcPct val="0"/>
              </a:spcAft>
              <a:tabLst>
                <a:tab pos="274638" algn="l"/>
              </a:tabLst>
            </a:pPr>
            <a:endParaRPr lang="en-CA" altLang="en-US" sz="2000" dirty="0">
              <a:latin typeface="Cambria" panose="02040503050406030204" pitchFamily="18" charset="0"/>
            </a:endParaRPr>
          </a:p>
          <a:p>
            <a:pPr lvl="0" defTabSz="914400" eaLnBrk="0" fontAlgn="base" hangingPunct="0">
              <a:spcBef>
                <a:spcPct val="0"/>
              </a:spcBef>
              <a:spcAft>
                <a:spcPct val="0"/>
              </a:spcAft>
              <a:tabLst>
                <a:tab pos="274638" algn="l"/>
              </a:tabLst>
            </a:pPr>
            <a:r>
              <a:rPr lang="en-CA" sz="2000" dirty="0">
                <a:latin typeface="Cambria" panose="02040503050406030204" pitchFamily="18" charset="0"/>
              </a:rPr>
              <a:t>The historicity of the Assyrian king, Sargon (recorded in Isaiah 20:1) has also been confirmed, despite the fact his name was not seen in any non-Biblical record. Archeology again proved the Biblical account to be true when Sargon’s palace was discovered in </a:t>
            </a:r>
            <a:r>
              <a:rPr lang="en-CA" sz="2000" dirty="0" err="1">
                <a:latin typeface="Cambria" panose="02040503050406030204" pitchFamily="18" charset="0"/>
              </a:rPr>
              <a:t>Khorsabad</a:t>
            </a:r>
            <a:r>
              <a:rPr lang="en-CA" sz="2000" dirty="0">
                <a:latin typeface="Cambria" panose="02040503050406030204" pitchFamily="18" charset="0"/>
              </a:rPr>
              <a:t>, Iraq. More importantly, the event mentioned in Isaiah 20, Sargon’s capture of Ashdod, was recorded on the palace walls, confirming the history recorded in Old Testament Scripture. Fragments of a stela (an inscribed stone pillar) were also found at Ashdod. This stela was originally carved to memorialize the victory of Sargon.</a:t>
            </a:r>
            <a:endParaRPr lang="en-US" altLang="en-US" sz="2000" dirty="0">
              <a:latin typeface="Cambria" panose="02040503050406030204" pitchFamily="18" charset="0"/>
            </a:endParaRPr>
          </a:p>
        </p:txBody>
      </p:sp>
      <p:sp>
        <p:nvSpPr>
          <p:cNvPr id="3" name="TextBox 2">
            <a:extLst>
              <a:ext uri="{FF2B5EF4-FFF2-40B4-BE49-F238E27FC236}">
                <a16:creationId xmlns:a16="http://schemas.microsoft.com/office/drawing/2014/main" id="{B2B642D6-0F5C-499D-B2DC-8AC971044299}"/>
              </a:ext>
            </a:extLst>
          </p:cNvPr>
          <p:cNvSpPr txBox="1"/>
          <p:nvPr/>
        </p:nvSpPr>
        <p:spPr>
          <a:xfrm>
            <a:off x="946299" y="388387"/>
            <a:ext cx="9346018" cy="461665"/>
          </a:xfrm>
          <a:prstGeom prst="rect">
            <a:avLst/>
          </a:prstGeom>
          <a:noFill/>
        </p:spPr>
        <p:txBody>
          <a:bodyPr wrap="square" rtlCol="0">
            <a:spAutoFit/>
          </a:bodyPr>
          <a:lstStyle/>
          <a:p>
            <a:r>
              <a:rPr lang="en-CA" sz="2400" b="1" dirty="0">
                <a:latin typeface="Garamond" panose="02020404030301010803" pitchFamily="18" charset="0"/>
              </a:rPr>
              <a:t>The Accuracy of the Bible: Old Testament</a:t>
            </a:r>
          </a:p>
        </p:txBody>
      </p:sp>
    </p:spTree>
    <p:extLst>
      <p:ext uri="{BB962C8B-B14F-4D97-AF65-F5344CB8AC3E}">
        <p14:creationId xmlns:p14="http://schemas.microsoft.com/office/powerpoint/2010/main" val="31211572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B288332-1E98-42F5-BFFF-25F19024A272}"/>
              </a:ext>
            </a:extLst>
          </p:cNvPr>
          <p:cNvSpPr txBox="1"/>
          <p:nvPr/>
        </p:nvSpPr>
        <p:spPr>
          <a:xfrm>
            <a:off x="946299" y="1052623"/>
            <a:ext cx="10281682" cy="5170646"/>
          </a:xfrm>
          <a:prstGeom prst="rect">
            <a:avLst/>
          </a:prstGeom>
          <a:noFill/>
        </p:spPr>
        <p:txBody>
          <a:bodyPr wrap="square" rtlCol="0">
            <a:spAutoFit/>
          </a:bodyPr>
          <a:lstStyle/>
          <a:p>
            <a:pPr lvl="0"/>
            <a:endParaRPr lang="en-US" sz="1000" dirty="0">
              <a:latin typeface="Garamond" panose="02020404030301010803" pitchFamily="18" charset="0"/>
            </a:endParaRPr>
          </a:p>
          <a:p>
            <a:pPr lvl="0" defTabSz="914400" eaLnBrk="0" fontAlgn="base" hangingPunct="0">
              <a:spcBef>
                <a:spcPct val="0"/>
              </a:spcBef>
              <a:spcAft>
                <a:spcPct val="0"/>
              </a:spcAft>
              <a:tabLst>
                <a:tab pos="274638" algn="l"/>
              </a:tabLst>
            </a:pPr>
            <a:r>
              <a:rPr lang="en-CA" sz="2000" dirty="0">
                <a:latin typeface="Cambria" panose="02040503050406030204" pitchFamily="18" charset="0"/>
              </a:rPr>
              <a:t>Archaeologists investigating the southern part of the wall surrounding Jerusalem’s Old City found a dump dated to the eighth century BC. It contained many clay imprints and seals, and one of these displayed the “Belonging to Hezekiah (son of) Ahaz king of Judah.” On an additional seal discovered at the site, archaeologists found an inscription that said, “</a:t>
            </a:r>
            <a:r>
              <a:rPr lang="en-CA" sz="2000" dirty="0" err="1">
                <a:latin typeface="Cambria" panose="02040503050406030204" pitchFamily="18" charset="0"/>
              </a:rPr>
              <a:t>Yesha</a:t>
            </a:r>
            <a:r>
              <a:rPr lang="en-CA" sz="2000" dirty="0">
                <a:latin typeface="Cambria" panose="02040503050406030204" pitchFamily="18" charset="0"/>
              </a:rPr>
              <a:t> ‘yah[u].” In Hebrew, this means, “YHWH is salvation,” but in English the name inscribed here is “Isaiah.” Some experts believe this is evidence of the Biblical prophet, Isaiah, given the close proximity of the two seals and the connection between Hezekiah and Isaiah in the Old Testament narrative.</a:t>
            </a:r>
          </a:p>
          <a:p>
            <a:pPr lvl="0" defTabSz="914400" eaLnBrk="0" fontAlgn="base" hangingPunct="0">
              <a:spcBef>
                <a:spcPct val="0"/>
              </a:spcBef>
              <a:spcAft>
                <a:spcPct val="0"/>
              </a:spcAft>
              <a:tabLst>
                <a:tab pos="274638" algn="l"/>
              </a:tabLst>
            </a:pPr>
            <a:endParaRPr lang="en-US" altLang="en-US" sz="2000" dirty="0">
              <a:latin typeface="Cambria" panose="02040503050406030204" pitchFamily="18" charset="0"/>
            </a:endParaRPr>
          </a:p>
          <a:p>
            <a:pPr lvl="0" defTabSz="914400" eaLnBrk="0" fontAlgn="base" hangingPunct="0">
              <a:spcBef>
                <a:spcPct val="0"/>
              </a:spcBef>
              <a:spcAft>
                <a:spcPct val="0"/>
              </a:spcAft>
              <a:tabLst>
                <a:tab pos="274638" algn="l"/>
              </a:tabLst>
            </a:pPr>
            <a:r>
              <a:rPr lang="en-US" altLang="en-US" sz="2000" dirty="0">
                <a:latin typeface="Cambria" panose="02040503050406030204" pitchFamily="18" charset="0"/>
              </a:rPr>
              <a:t>The Taylor Prism is a 6 sided clay inscription made for the Assyrian King, Sennacherib. It chronicled Sennacherib’s military campaigns including one against Hezekiah, the king of Judah. Sennacherib took many cities in Judah but could not defeat Jerusalem even after a long siege. The events are found in </a:t>
            </a:r>
            <a:r>
              <a:rPr lang="en-CA" dirty="0">
                <a:latin typeface="Cambria" panose="02040503050406030204" pitchFamily="18" charset="0"/>
              </a:rPr>
              <a:t>II Kings 19:36-37 and Isaiah 37:36-37</a:t>
            </a:r>
            <a:r>
              <a:rPr lang="en-US" sz="2000" dirty="0">
                <a:latin typeface="Cambria" panose="02040503050406030204" pitchFamily="18" charset="0"/>
              </a:rPr>
              <a:t>. In the Biblical account, the Angel of Death destroyed the Assyrian army and forced them to withdraw. Herodotus, the famous ancient Greek historian also mentioned the siege and said that an army of field mice attacked the Assyrians and ate all the leather straps on their </a:t>
            </a:r>
            <a:r>
              <a:rPr lang="en-US" sz="2000" dirty="0" err="1">
                <a:latin typeface="Cambria" panose="02040503050406030204" pitchFamily="18" charset="0"/>
              </a:rPr>
              <a:t>armour</a:t>
            </a:r>
            <a:r>
              <a:rPr lang="en-US" sz="2000" dirty="0">
                <a:latin typeface="Cambria" panose="02040503050406030204" pitchFamily="18" charset="0"/>
              </a:rPr>
              <a:t>. </a:t>
            </a:r>
            <a:endParaRPr lang="en-US" altLang="en-US" sz="2000" dirty="0">
              <a:latin typeface="Cambria" panose="02040503050406030204" pitchFamily="18" charset="0"/>
            </a:endParaRPr>
          </a:p>
        </p:txBody>
      </p:sp>
      <p:sp>
        <p:nvSpPr>
          <p:cNvPr id="3" name="TextBox 2">
            <a:extLst>
              <a:ext uri="{FF2B5EF4-FFF2-40B4-BE49-F238E27FC236}">
                <a16:creationId xmlns:a16="http://schemas.microsoft.com/office/drawing/2014/main" id="{B2B642D6-0F5C-499D-B2DC-8AC971044299}"/>
              </a:ext>
            </a:extLst>
          </p:cNvPr>
          <p:cNvSpPr txBox="1"/>
          <p:nvPr/>
        </p:nvSpPr>
        <p:spPr>
          <a:xfrm>
            <a:off x="946299" y="388387"/>
            <a:ext cx="9346018" cy="461665"/>
          </a:xfrm>
          <a:prstGeom prst="rect">
            <a:avLst/>
          </a:prstGeom>
          <a:noFill/>
        </p:spPr>
        <p:txBody>
          <a:bodyPr wrap="square" rtlCol="0">
            <a:spAutoFit/>
          </a:bodyPr>
          <a:lstStyle/>
          <a:p>
            <a:r>
              <a:rPr lang="en-CA" sz="2400" b="1" dirty="0">
                <a:latin typeface="Garamond" panose="02020404030301010803" pitchFamily="18" charset="0"/>
              </a:rPr>
              <a:t>The Accuracy of the Bible: Old Testament</a:t>
            </a:r>
          </a:p>
        </p:txBody>
      </p:sp>
    </p:spTree>
    <p:extLst>
      <p:ext uri="{BB962C8B-B14F-4D97-AF65-F5344CB8AC3E}">
        <p14:creationId xmlns:p14="http://schemas.microsoft.com/office/powerpoint/2010/main" val="30049416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72" name="Rectangle 71">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3"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75" name="Rectangle 74">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7" name="Freeform 5">
            <a:extLst>
              <a:ext uri="{FF2B5EF4-FFF2-40B4-BE49-F238E27FC236}">
                <a16:creationId xmlns:a16="http://schemas.microsoft.com/office/drawing/2014/main" id="{11CAC6F2-0806-417B-BF5D-5AEF6195F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79" name="Rectangle 78">
            <a:extLst>
              <a:ext uri="{FF2B5EF4-FFF2-40B4-BE49-F238E27FC236}">
                <a16:creationId xmlns:a16="http://schemas.microsoft.com/office/drawing/2014/main" id="{D4723B02-0AAB-4F6E-BA41-8ED99D559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TextBox 2">
            <a:extLst>
              <a:ext uri="{FF2B5EF4-FFF2-40B4-BE49-F238E27FC236}">
                <a16:creationId xmlns:a16="http://schemas.microsoft.com/office/drawing/2014/main" id="{B2B642D6-0F5C-499D-B2DC-8AC971044299}"/>
              </a:ext>
            </a:extLst>
          </p:cNvPr>
          <p:cNvSpPr txBox="1"/>
          <p:nvPr/>
        </p:nvSpPr>
        <p:spPr>
          <a:xfrm>
            <a:off x="7222603" y="1113062"/>
            <a:ext cx="4320467" cy="3281957"/>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600" b="0" i="0" kern="1200" dirty="0">
                <a:solidFill>
                  <a:srgbClr val="EBEBEB"/>
                </a:solidFill>
                <a:latin typeface="+mj-lt"/>
                <a:ea typeface="+mj-ea"/>
                <a:cs typeface="+mj-cs"/>
              </a:rPr>
              <a:t>Taylor Prism: Sennacherib’s Annals</a:t>
            </a:r>
          </a:p>
        </p:txBody>
      </p:sp>
      <p:pic>
        <p:nvPicPr>
          <p:cNvPr id="5122" name="Picture 2" descr="Image result for taylor prism">
            <a:extLst>
              <a:ext uri="{FF2B5EF4-FFF2-40B4-BE49-F238E27FC236}">
                <a16:creationId xmlns:a16="http://schemas.microsoft.com/office/drawing/2014/main" id="{36D4EF6A-817D-46BD-BD84-32D21EC8C6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0827" y="743736"/>
            <a:ext cx="5370528" cy="5370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7675174"/>
      </p:ext>
    </p:extLst>
  </p:cSld>
  <p:clrMapOvr>
    <a:overrideClrMapping bg1="dk1" tx1="lt1" bg2="dk2" tx2="lt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9 Discoveries that Confirm the Bible">
            <a:hlinkClick r:id="" action="ppaction://media"/>
            <a:extLst>
              <a:ext uri="{FF2B5EF4-FFF2-40B4-BE49-F238E27FC236}">
                <a16:creationId xmlns:a16="http://schemas.microsoft.com/office/drawing/2014/main" id="{60234EA0-80BF-427D-9FF2-222CE1E66954}"/>
              </a:ext>
            </a:extLst>
          </p:cNvPr>
          <p:cNvPicPr>
            <a:picLocks noRot="1" noChangeAspect="1"/>
          </p:cNvPicPr>
          <p:nvPr>
            <a:videoFile r:link="rId1"/>
          </p:nvPr>
        </p:nvPicPr>
        <p:blipFill>
          <a:blip r:embed="rId3"/>
          <a:stretch>
            <a:fillRect/>
          </a:stretch>
        </p:blipFill>
        <p:spPr>
          <a:xfrm>
            <a:off x="586563" y="329941"/>
            <a:ext cx="11018873" cy="6198117"/>
          </a:xfrm>
          <a:prstGeom prst="rect">
            <a:avLst/>
          </a:prstGeom>
        </p:spPr>
      </p:pic>
    </p:spTree>
    <p:extLst>
      <p:ext uri="{BB962C8B-B14F-4D97-AF65-F5344CB8AC3E}">
        <p14:creationId xmlns:p14="http://schemas.microsoft.com/office/powerpoint/2010/main" val="2211116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B288332-1E98-42F5-BFFF-25F19024A272}"/>
              </a:ext>
            </a:extLst>
          </p:cNvPr>
          <p:cNvSpPr txBox="1"/>
          <p:nvPr/>
        </p:nvSpPr>
        <p:spPr>
          <a:xfrm>
            <a:off x="946299" y="1305341"/>
            <a:ext cx="10281682" cy="4247317"/>
          </a:xfrm>
          <a:prstGeom prst="rect">
            <a:avLst/>
          </a:prstGeom>
          <a:noFill/>
        </p:spPr>
        <p:txBody>
          <a:bodyPr wrap="square" rtlCol="0">
            <a:spAutoFit/>
          </a:bodyPr>
          <a:lstStyle/>
          <a:p>
            <a:pPr lvl="0"/>
            <a:endParaRPr lang="en-US" sz="1000" dirty="0">
              <a:latin typeface="Garamond" panose="02020404030301010803" pitchFamily="18" charset="0"/>
            </a:endParaRPr>
          </a:p>
          <a:p>
            <a:pPr lvl="0" defTabSz="914400" eaLnBrk="0" fontAlgn="base" hangingPunct="0">
              <a:spcBef>
                <a:spcPct val="0"/>
              </a:spcBef>
              <a:spcAft>
                <a:spcPct val="0"/>
              </a:spcAft>
              <a:tabLst>
                <a:tab pos="274638" algn="l"/>
              </a:tabLst>
            </a:pPr>
            <a:r>
              <a:rPr lang="en-CA" sz="2000" dirty="0">
                <a:latin typeface="Georgia" panose="02040502050405020303" pitchFamily="18" charset="0"/>
              </a:rPr>
              <a:t>Just like with the Old Testament, historical sources, archeological discoveries and geographical accuracy underlines the credibility of the New </a:t>
            </a:r>
            <a:r>
              <a:rPr lang="en-CA" sz="2000" dirty="0" err="1">
                <a:latin typeface="Georgia" panose="02040502050405020303" pitchFamily="18" charset="0"/>
              </a:rPr>
              <a:t>Testment</a:t>
            </a:r>
            <a:r>
              <a:rPr lang="en-CA" sz="2000" dirty="0">
                <a:latin typeface="Georgia" panose="02040502050405020303" pitchFamily="18" charset="0"/>
              </a:rPr>
              <a:t>.</a:t>
            </a:r>
          </a:p>
          <a:p>
            <a:pPr lvl="0" defTabSz="914400" eaLnBrk="0" fontAlgn="base" hangingPunct="0">
              <a:spcBef>
                <a:spcPct val="0"/>
              </a:spcBef>
              <a:spcAft>
                <a:spcPct val="0"/>
              </a:spcAft>
              <a:tabLst>
                <a:tab pos="274638" algn="l"/>
              </a:tabLst>
            </a:pPr>
            <a:endParaRPr lang="en-CA" altLang="en-US" sz="2000" dirty="0">
              <a:latin typeface="Georgia" panose="02040502050405020303" pitchFamily="18" charset="0"/>
            </a:endParaRPr>
          </a:p>
          <a:p>
            <a:pPr defTabSz="914400" eaLnBrk="0" fontAlgn="base" hangingPunct="0">
              <a:spcBef>
                <a:spcPct val="0"/>
              </a:spcBef>
              <a:spcAft>
                <a:spcPct val="0"/>
              </a:spcAft>
              <a:tabLst>
                <a:tab pos="274638" algn="l"/>
              </a:tabLst>
            </a:pPr>
            <a:r>
              <a:rPr lang="en-US" sz="2000" dirty="0">
                <a:latin typeface="Georgia" panose="02040502050405020303" pitchFamily="18" charset="0"/>
              </a:rPr>
              <a:t>A. Sir William Ramsay, a famous archeologist from the turn of the century, believed that the Gospel of Luke and the Book of Acts were written in the 2</a:t>
            </a:r>
            <a:r>
              <a:rPr lang="en-US" sz="2000" baseline="30000" dirty="0">
                <a:latin typeface="Georgia" panose="02040502050405020303" pitchFamily="18" charset="0"/>
              </a:rPr>
              <a:t>nd</a:t>
            </a:r>
            <a:r>
              <a:rPr lang="en-US" sz="2000" dirty="0">
                <a:latin typeface="Georgia" panose="02040502050405020303" pitchFamily="18" charset="0"/>
              </a:rPr>
              <a:t> century and, therefore, contained many historical and geographical errors. He set out to find archeological evidence to support his assumption. Every time he investigated a fact stated in Luke, he found evidence in the form of inscriptions or details of the layout of ancient cities that proved Luke’s account of events. In the end he totally changed his position and stated, ‘Luke is a historian of first rank; not merely are his statement of fact trustworthy. This author should be placed along with the very greatest of historians’.  Ramsey began using the Bible as a guide for his explorations.</a:t>
            </a:r>
            <a:endParaRPr lang="en-CA" sz="2000" dirty="0">
              <a:latin typeface="Georgia" panose="02040502050405020303" pitchFamily="18" charset="0"/>
            </a:endParaRPr>
          </a:p>
          <a:p>
            <a:pPr lvl="0" defTabSz="914400" eaLnBrk="0" fontAlgn="base" hangingPunct="0">
              <a:spcBef>
                <a:spcPct val="0"/>
              </a:spcBef>
              <a:spcAft>
                <a:spcPct val="0"/>
              </a:spcAft>
              <a:tabLst>
                <a:tab pos="274638" algn="l"/>
              </a:tabLst>
            </a:pPr>
            <a:endParaRPr lang="en-US" altLang="en-US" sz="2000" dirty="0">
              <a:latin typeface="Cambria" panose="02040503050406030204" pitchFamily="18" charset="0"/>
            </a:endParaRPr>
          </a:p>
        </p:txBody>
      </p:sp>
      <p:sp>
        <p:nvSpPr>
          <p:cNvPr id="3" name="TextBox 2">
            <a:extLst>
              <a:ext uri="{FF2B5EF4-FFF2-40B4-BE49-F238E27FC236}">
                <a16:creationId xmlns:a16="http://schemas.microsoft.com/office/drawing/2014/main" id="{B2B642D6-0F5C-499D-B2DC-8AC971044299}"/>
              </a:ext>
            </a:extLst>
          </p:cNvPr>
          <p:cNvSpPr txBox="1"/>
          <p:nvPr/>
        </p:nvSpPr>
        <p:spPr>
          <a:xfrm>
            <a:off x="946299" y="409652"/>
            <a:ext cx="9346018" cy="461665"/>
          </a:xfrm>
          <a:prstGeom prst="rect">
            <a:avLst/>
          </a:prstGeom>
          <a:noFill/>
        </p:spPr>
        <p:txBody>
          <a:bodyPr wrap="square" rtlCol="0">
            <a:spAutoFit/>
          </a:bodyPr>
          <a:lstStyle/>
          <a:p>
            <a:r>
              <a:rPr lang="en-CA" sz="2400" b="1" dirty="0">
                <a:latin typeface="Garamond" panose="02020404030301010803" pitchFamily="18" charset="0"/>
              </a:rPr>
              <a:t>The Accuracy of the Bible: New Testament</a:t>
            </a:r>
          </a:p>
        </p:txBody>
      </p:sp>
    </p:spTree>
    <p:extLst>
      <p:ext uri="{BB962C8B-B14F-4D97-AF65-F5344CB8AC3E}">
        <p14:creationId xmlns:p14="http://schemas.microsoft.com/office/powerpoint/2010/main" val="36607898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External Evidence Test (Luke is Trustworthy) | Bible Is Unique">
            <a:hlinkClick r:id="" action="ppaction://media"/>
            <a:extLst>
              <a:ext uri="{FF2B5EF4-FFF2-40B4-BE49-F238E27FC236}">
                <a16:creationId xmlns:a16="http://schemas.microsoft.com/office/drawing/2014/main" id="{BEB3B6F6-2CA8-480E-A88A-2E0862F6824F}"/>
              </a:ext>
            </a:extLst>
          </p:cNvPr>
          <p:cNvPicPr>
            <a:picLocks noRot="1" noChangeAspect="1"/>
          </p:cNvPicPr>
          <p:nvPr>
            <a:videoFile r:link="rId1"/>
          </p:nvPr>
        </p:nvPicPr>
        <p:blipFill>
          <a:blip r:embed="rId3"/>
          <a:stretch>
            <a:fillRect/>
          </a:stretch>
        </p:blipFill>
        <p:spPr>
          <a:xfrm>
            <a:off x="824614" y="715039"/>
            <a:ext cx="10542772" cy="5930310"/>
          </a:xfrm>
          <a:prstGeom prst="rect">
            <a:avLst/>
          </a:prstGeom>
        </p:spPr>
      </p:pic>
      <p:sp>
        <p:nvSpPr>
          <p:cNvPr id="3" name="TextBox 2">
            <a:extLst>
              <a:ext uri="{FF2B5EF4-FFF2-40B4-BE49-F238E27FC236}">
                <a16:creationId xmlns:a16="http://schemas.microsoft.com/office/drawing/2014/main" id="{6E30ECC8-FA75-4F12-BF61-546F6FCD3E82}"/>
              </a:ext>
            </a:extLst>
          </p:cNvPr>
          <p:cNvSpPr txBox="1"/>
          <p:nvPr/>
        </p:nvSpPr>
        <p:spPr>
          <a:xfrm>
            <a:off x="824614" y="212651"/>
            <a:ext cx="4810642" cy="369332"/>
          </a:xfrm>
          <a:prstGeom prst="rect">
            <a:avLst/>
          </a:prstGeom>
          <a:noFill/>
        </p:spPr>
        <p:txBody>
          <a:bodyPr wrap="square" rtlCol="0">
            <a:spAutoFit/>
          </a:bodyPr>
          <a:lstStyle/>
          <a:p>
            <a:r>
              <a:rPr lang="en-CA" dirty="0"/>
              <a:t>External Evidence for the Gospel of Luke</a:t>
            </a:r>
          </a:p>
        </p:txBody>
      </p:sp>
    </p:spTree>
    <p:extLst>
      <p:ext uri="{BB962C8B-B14F-4D97-AF65-F5344CB8AC3E}">
        <p14:creationId xmlns:p14="http://schemas.microsoft.com/office/powerpoint/2010/main" val="41848984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2B642D6-0F5C-499D-B2DC-8AC971044299}"/>
              </a:ext>
            </a:extLst>
          </p:cNvPr>
          <p:cNvSpPr txBox="1"/>
          <p:nvPr/>
        </p:nvSpPr>
        <p:spPr>
          <a:xfrm>
            <a:off x="946299" y="409652"/>
            <a:ext cx="9346018" cy="461665"/>
          </a:xfrm>
          <a:prstGeom prst="rect">
            <a:avLst/>
          </a:prstGeom>
          <a:noFill/>
        </p:spPr>
        <p:txBody>
          <a:bodyPr wrap="square" rtlCol="0">
            <a:spAutoFit/>
          </a:bodyPr>
          <a:lstStyle/>
          <a:p>
            <a:r>
              <a:rPr lang="en-CA" sz="2400" b="1" dirty="0">
                <a:latin typeface="Garamond" panose="02020404030301010803" pitchFamily="18" charset="0"/>
              </a:rPr>
              <a:t>The Accuracy of the Bible: New Testament</a:t>
            </a:r>
          </a:p>
        </p:txBody>
      </p:sp>
      <p:sp>
        <p:nvSpPr>
          <p:cNvPr id="7" name="TextBox 6">
            <a:extLst>
              <a:ext uri="{FF2B5EF4-FFF2-40B4-BE49-F238E27FC236}">
                <a16:creationId xmlns:a16="http://schemas.microsoft.com/office/drawing/2014/main" id="{20891C4D-D0F7-4C60-9111-B95C611BB7E0}"/>
              </a:ext>
            </a:extLst>
          </p:cNvPr>
          <p:cNvSpPr txBox="1"/>
          <p:nvPr/>
        </p:nvSpPr>
        <p:spPr>
          <a:xfrm>
            <a:off x="3739587" y="3961589"/>
            <a:ext cx="154239" cy="369332"/>
          </a:xfrm>
          <a:prstGeom prst="rect">
            <a:avLst/>
          </a:prstGeom>
          <a:noFill/>
        </p:spPr>
        <p:txBody>
          <a:bodyPr wrap="square" rtlCol="0">
            <a:spAutoFit/>
          </a:bodyPr>
          <a:lstStyle/>
          <a:p>
            <a:endParaRPr lang="en-CA" dirty="0"/>
          </a:p>
        </p:txBody>
      </p:sp>
      <p:sp>
        <p:nvSpPr>
          <p:cNvPr id="8" name="Rectangle 4">
            <a:extLst>
              <a:ext uri="{FF2B5EF4-FFF2-40B4-BE49-F238E27FC236}">
                <a16:creationId xmlns:a16="http://schemas.microsoft.com/office/drawing/2014/main" id="{FEFB80E7-209F-4F7F-B9E2-942A60523F1F}"/>
              </a:ext>
            </a:extLst>
          </p:cNvPr>
          <p:cNvSpPr>
            <a:spLocks noChangeArrowheads="1"/>
          </p:cNvSpPr>
          <p:nvPr/>
        </p:nvSpPr>
        <p:spPr bwMode="auto">
          <a:xfrm>
            <a:off x="946299" y="1537420"/>
            <a:ext cx="10179585" cy="4093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tabLst>
                <a:tab pos="457200" algn="l"/>
              </a:tabLst>
            </a:pPr>
            <a:r>
              <a:rPr kumimoji="0" lang="en-US" altLang="en-US" sz="2000" b="0" i="0" u="none" strike="noStrike" cap="none" normalizeH="0" baseline="0" dirty="0">
                <a:ln>
                  <a:noFill/>
                </a:ln>
                <a:solidFill>
                  <a:schemeClr val="tx1"/>
                </a:solidFill>
                <a:effectLst/>
                <a:latin typeface="Georgia" panose="02040502050405020303" pitchFamily="18" charset="0"/>
                <a:ea typeface="Times" panose="02020603050405020304" pitchFamily="18" charset="0"/>
                <a:cs typeface="Times New Roman" panose="02020603050405020304" pitchFamily="18" charset="0"/>
              </a:rPr>
              <a:t>B. Luke says that </a:t>
            </a:r>
            <a:r>
              <a:rPr kumimoji="0" lang="en-US" altLang="en-US" sz="2000" b="0" i="0" u="none" strike="noStrike" cap="none" normalizeH="0" baseline="0" dirty="0" err="1">
                <a:ln>
                  <a:noFill/>
                </a:ln>
                <a:solidFill>
                  <a:schemeClr val="tx1"/>
                </a:solidFill>
                <a:effectLst/>
                <a:latin typeface="Georgia" panose="02040502050405020303" pitchFamily="18" charset="0"/>
                <a:ea typeface="Times" panose="02020603050405020304" pitchFamily="18" charset="0"/>
                <a:cs typeface="Times New Roman" panose="02020603050405020304" pitchFamily="18" charset="0"/>
              </a:rPr>
              <a:t>Quinirius</a:t>
            </a:r>
            <a:r>
              <a:rPr kumimoji="0" lang="en-US" altLang="en-US" sz="2000" b="0" i="0" u="none" strike="noStrike" cap="none" normalizeH="0" baseline="0" dirty="0">
                <a:ln>
                  <a:noFill/>
                </a:ln>
                <a:solidFill>
                  <a:schemeClr val="tx1"/>
                </a:solidFill>
                <a:effectLst/>
                <a:latin typeface="Georgia" panose="02040502050405020303" pitchFamily="18" charset="0"/>
                <a:ea typeface="Times" panose="02020603050405020304" pitchFamily="18" charset="0"/>
                <a:cs typeface="Times New Roman" panose="02020603050405020304" pitchFamily="18" charset="0"/>
              </a:rPr>
              <a:t> was Governor of Syria at the time of Jesus’ birth. Luke 2:1-5 says, </a:t>
            </a:r>
          </a:p>
          <a:p>
            <a:pPr marL="0" marR="0" lvl="0" indent="0" algn="l" defTabSz="914400" rtl="0" eaLnBrk="0" fontAlgn="base" latinLnBrk="0" hangingPunct="0">
              <a:lnSpc>
                <a:spcPct val="100000"/>
              </a:lnSpc>
              <a:spcBef>
                <a:spcPct val="0"/>
              </a:spcBef>
              <a:spcAft>
                <a:spcPct val="0"/>
              </a:spcAft>
              <a:buClrTx/>
              <a:buSzTx/>
              <a:tabLst>
                <a:tab pos="457200" algn="l"/>
              </a:tabLst>
            </a:pPr>
            <a:r>
              <a:rPr kumimoji="0" lang="en-US" altLang="en-US" sz="2000" b="0" i="0" u="none" strike="noStrike" cap="none" normalizeH="0" baseline="0" dirty="0">
                <a:ln>
                  <a:noFill/>
                </a:ln>
                <a:solidFill>
                  <a:srgbClr val="000000"/>
                </a:solidFill>
                <a:effectLst/>
                <a:latin typeface="Georgia" panose="02040502050405020303" pitchFamily="18" charset="0"/>
                <a:ea typeface="Times" panose="02020603050405020304" pitchFamily="18" charset="0"/>
                <a:cs typeface="Times New Roman" panose="02020603050405020304" pitchFamily="18" charset="0"/>
              </a:rPr>
              <a:t>1* In those days Caesar Augustus issued a decree that a census should be taken of the entire Roman world. 2* (This was the first census that took place while Quirinius was governor of Syria.) 3* And everyone went to his own town to register. </a:t>
            </a:r>
            <a:r>
              <a:rPr kumimoji="0" lang="en-US" altLang="en-US" sz="2000" b="0" i="0" u="none" strike="noStrike" cap="none" normalizeH="0" baseline="0" dirty="0">
                <a:ln>
                  <a:noFill/>
                </a:ln>
                <a:solidFill>
                  <a:schemeClr val="tx1"/>
                </a:solidFill>
                <a:effectLst/>
                <a:latin typeface="Georgia" panose="02040502050405020303" pitchFamily="18" charset="0"/>
                <a:ea typeface="Times" panose="02020603050405020304" pitchFamily="18" charset="0"/>
                <a:cs typeface="Times New Roman" panose="02020603050405020304" pitchFamily="18" charset="0"/>
              </a:rPr>
              <a:t>4* So Joseph also went up from the town of Nazareth in Galilee to Judea, to Bethlehem the town of David, because he belonged to the house and line of David. </a:t>
            </a:r>
            <a:r>
              <a:rPr kumimoji="0" lang="en-US" altLang="en-US" sz="2000" b="0" i="0" u="none" strike="noStrike" cap="none" normalizeH="0" baseline="0" dirty="0">
                <a:ln>
                  <a:noFill/>
                </a:ln>
                <a:solidFill>
                  <a:srgbClr val="000000"/>
                </a:solidFill>
                <a:effectLst/>
                <a:latin typeface="Georgia" panose="02040502050405020303" pitchFamily="18" charset="0"/>
                <a:ea typeface="Times" panose="02020603050405020304" pitchFamily="18" charset="0"/>
                <a:cs typeface="Times New Roman" panose="02020603050405020304" pitchFamily="18" charset="0"/>
              </a:rPr>
              <a:t>5* He went there to register with Mary, who was pledged to be married to him and was expecting a child. </a:t>
            </a:r>
          </a:p>
          <a:p>
            <a:pPr marL="0" marR="0" lvl="0" indent="0" algn="l" defTabSz="914400" rtl="0" eaLnBrk="0" fontAlgn="base" latinLnBrk="0" hangingPunct="0">
              <a:lnSpc>
                <a:spcPct val="100000"/>
              </a:lnSpc>
              <a:spcBef>
                <a:spcPct val="0"/>
              </a:spcBef>
              <a:spcAft>
                <a:spcPct val="0"/>
              </a:spcAft>
              <a:buClrTx/>
              <a:buSzTx/>
              <a:tabLst>
                <a:tab pos="457200" algn="l"/>
              </a:tabLst>
            </a:pPr>
            <a:r>
              <a:rPr lang="en-US" altLang="en-US" sz="2000" dirty="0">
                <a:latin typeface="Georgia" panose="02040502050405020303" pitchFamily="18" charset="0"/>
                <a:ea typeface="Times" panose="02020603050405020304" pitchFamily="18" charset="0"/>
                <a:cs typeface="Times New Roman" panose="02020603050405020304" pitchFamily="18" charset="0"/>
              </a:rPr>
              <a:t>B</a:t>
            </a:r>
            <a:r>
              <a:rPr kumimoji="0" lang="en-US" altLang="en-US" sz="2000" b="0" i="0" u="none" strike="noStrike" cap="none" normalizeH="0" baseline="0" dirty="0">
                <a:ln>
                  <a:noFill/>
                </a:ln>
                <a:solidFill>
                  <a:schemeClr val="tx1"/>
                </a:solidFill>
                <a:effectLst/>
                <a:latin typeface="Georgia" panose="02040502050405020303" pitchFamily="18" charset="0"/>
                <a:ea typeface="Times" panose="02020603050405020304" pitchFamily="18" charset="0"/>
                <a:cs typeface="Times New Roman" panose="02020603050405020304" pitchFamily="18" charset="0"/>
              </a:rPr>
              <a:t>ut Josephus says that </a:t>
            </a:r>
            <a:r>
              <a:rPr kumimoji="0" lang="en-US" altLang="en-US" sz="2000" b="0" i="0" u="none" strike="noStrike" cap="none" normalizeH="0" baseline="0" dirty="0" err="1">
                <a:ln>
                  <a:noFill/>
                </a:ln>
                <a:solidFill>
                  <a:schemeClr val="tx1"/>
                </a:solidFill>
                <a:effectLst/>
                <a:latin typeface="Georgia" panose="02040502050405020303" pitchFamily="18" charset="0"/>
                <a:ea typeface="Times" panose="02020603050405020304" pitchFamily="18" charset="0"/>
                <a:cs typeface="Times New Roman" panose="02020603050405020304" pitchFamily="18" charset="0"/>
              </a:rPr>
              <a:t>Quinirius</a:t>
            </a:r>
            <a:r>
              <a:rPr kumimoji="0" lang="en-US" altLang="en-US" sz="2000" b="0" i="0" u="none" strike="noStrike" cap="none" normalizeH="0" baseline="0" dirty="0">
                <a:ln>
                  <a:noFill/>
                </a:ln>
                <a:solidFill>
                  <a:schemeClr val="tx1"/>
                </a:solidFill>
                <a:effectLst/>
                <a:latin typeface="Georgia" panose="02040502050405020303" pitchFamily="18" charset="0"/>
                <a:ea typeface="Times" panose="02020603050405020304" pitchFamily="18" charset="0"/>
                <a:cs typeface="Times New Roman" panose="02020603050405020304" pitchFamily="18" charset="0"/>
              </a:rPr>
              <a:t> became Governor in 6 AD, too late for the birth of Jesus. Ramsey found an inscription that indicates that </a:t>
            </a:r>
            <a:r>
              <a:rPr kumimoji="0" lang="en-US" altLang="en-US" sz="2000" b="0" i="0" u="none" strike="noStrike" cap="none" normalizeH="0" baseline="0" dirty="0" err="1">
                <a:ln>
                  <a:noFill/>
                </a:ln>
                <a:solidFill>
                  <a:schemeClr val="tx1"/>
                </a:solidFill>
                <a:effectLst/>
                <a:latin typeface="Georgia" panose="02040502050405020303" pitchFamily="18" charset="0"/>
                <a:ea typeface="Times" panose="02020603050405020304" pitchFamily="18" charset="0"/>
                <a:cs typeface="Times New Roman" panose="02020603050405020304" pitchFamily="18" charset="0"/>
              </a:rPr>
              <a:t>Quinirius</a:t>
            </a:r>
            <a:r>
              <a:rPr kumimoji="0" lang="en-US" altLang="en-US" sz="2000" b="0" i="0" u="none" strike="noStrike" cap="none" normalizeH="0" baseline="0" dirty="0">
                <a:ln>
                  <a:noFill/>
                </a:ln>
                <a:solidFill>
                  <a:schemeClr val="tx1"/>
                </a:solidFill>
                <a:effectLst/>
                <a:latin typeface="Georgia" panose="02040502050405020303" pitchFamily="18" charset="0"/>
                <a:ea typeface="Times" panose="02020603050405020304" pitchFamily="18" charset="0"/>
                <a:cs typeface="Times New Roman" panose="02020603050405020304" pitchFamily="18" charset="0"/>
              </a:rPr>
              <a:t> was governor of Syria in 7 BC just in time for Jesus’ birth. Historians now accept that </a:t>
            </a:r>
            <a:r>
              <a:rPr kumimoji="0" lang="en-US" altLang="en-US" sz="2000" b="0" i="0" u="none" strike="noStrike" cap="none" normalizeH="0" baseline="0" dirty="0" err="1">
                <a:ln>
                  <a:noFill/>
                </a:ln>
                <a:solidFill>
                  <a:schemeClr val="tx1"/>
                </a:solidFill>
                <a:effectLst/>
                <a:latin typeface="Georgia" panose="02040502050405020303" pitchFamily="18" charset="0"/>
                <a:ea typeface="Times" panose="02020603050405020304" pitchFamily="18" charset="0"/>
                <a:cs typeface="Times New Roman" panose="02020603050405020304" pitchFamily="18" charset="0"/>
              </a:rPr>
              <a:t>Quinirius</a:t>
            </a:r>
            <a:r>
              <a:rPr kumimoji="0" lang="en-US" altLang="en-US" sz="2000" b="0" i="0" u="none" strike="noStrike" cap="none" normalizeH="0" baseline="0" dirty="0">
                <a:ln>
                  <a:noFill/>
                </a:ln>
                <a:solidFill>
                  <a:schemeClr val="tx1"/>
                </a:solidFill>
                <a:effectLst/>
                <a:latin typeface="Georgia" panose="02040502050405020303" pitchFamily="18" charset="0"/>
                <a:ea typeface="Times" panose="02020603050405020304" pitchFamily="18" charset="0"/>
                <a:cs typeface="Times New Roman" panose="02020603050405020304" pitchFamily="18" charset="0"/>
              </a:rPr>
              <a:t> was governor twice. Luke’s description of the census matches exactly with a papyrus from the time that gives instructions for conducting a census.</a:t>
            </a:r>
            <a:endParaRPr kumimoji="0" lang="en-US" altLang="en-US" sz="2000" b="0" i="0" u="none" strike="noStrike" cap="none" normalizeH="0" baseline="0" dirty="0">
              <a:ln>
                <a:noFill/>
              </a:ln>
              <a:solidFill>
                <a:schemeClr val="tx1"/>
              </a:solidFill>
              <a:effectLst/>
              <a:latin typeface="Georgia" panose="02040502050405020303" pitchFamily="18" charset="0"/>
            </a:endParaRPr>
          </a:p>
        </p:txBody>
      </p:sp>
    </p:spTree>
    <p:extLst>
      <p:ext uri="{BB962C8B-B14F-4D97-AF65-F5344CB8AC3E}">
        <p14:creationId xmlns:p14="http://schemas.microsoft.com/office/powerpoint/2010/main" val="38880220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2B642D6-0F5C-499D-B2DC-8AC971044299}"/>
              </a:ext>
            </a:extLst>
          </p:cNvPr>
          <p:cNvSpPr txBox="1"/>
          <p:nvPr/>
        </p:nvSpPr>
        <p:spPr>
          <a:xfrm>
            <a:off x="946299" y="409652"/>
            <a:ext cx="9346018" cy="461665"/>
          </a:xfrm>
          <a:prstGeom prst="rect">
            <a:avLst/>
          </a:prstGeom>
          <a:noFill/>
        </p:spPr>
        <p:txBody>
          <a:bodyPr wrap="square" rtlCol="0">
            <a:spAutoFit/>
          </a:bodyPr>
          <a:lstStyle/>
          <a:p>
            <a:r>
              <a:rPr lang="en-CA" sz="2400" b="1" dirty="0">
                <a:latin typeface="Garamond" panose="02020404030301010803" pitchFamily="18" charset="0"/>
              </a:rPr>
              <a:t>The Accuracy of the Bible: New Testament</a:t>
            </a:r>
          </a:p>
        </p:txBody>
      </p:sp>
      <p:sp>
        <p:nvSpPr>
          <p:cNvPr id="7" name="TextBox 6">
            <a:extLst>
              <a:ext uri="{FF2B5EF4-FFF2-40B4-BE49-F238E27FC236}">
                <a16:creationId xmlns:a16="http://schemas.microsoft.com/office/drawing/2014/main" id="{20891C4D-D0F7-4C60-9111-B95C611BB7E0}"/>
              </a:ext>
            </a:extLst>
          </p:cNvPr>
          <p:cNvSpPr txBox="1"/>
          <p:nvPr/>
        </p:nvSpPr>
        <p:spPr>
          <a:xfrm>
            <a:off x="3739587" y="3961589"/>
            <a:ext cx="154239" cy="369332"/>
          </a:xfrm>
          <a:prstGeom prst="rect">
            <a:avLst/>
          </a:prstGeom>
          <a:noFill/>
        </p:spPr>
        <p:txBody>
          <a:bodyPr wrap="square" rtlCol="0">
            <a:spAutoFit/>
          </a:bodyPr>
          <a:lstStyle/>
          <a:p>
            <a:endParaRPr lang="en-CA" dirty="0"/>
          </a:p>
        </p:txBody>
      </p:sp>
      <p:sp>
        <p:nvSpPr>
          <p:cNvPr id="8" name="Rectangle 4">
            <a:extLst>
              <a:ext uri="{FF2B5EF4-FFF2-40B4-BE49-F238E27FC236}">
                <a16:creationId xmlns:a16="http://schemas.microsoft.com/office/drawing/2014/main" id="{FEFB80E7-209F-4F7F-B9E2-942A60523F1F}"/>
              </a:ext>
            </a:extLst>
          </p:cNvPr>
          <p:cNvSpPr>
            <a:spLocks noChangeArrowheads="1"/>
          </p:cNvSpPr>
          <p:nvPr/>
        </p:nvSpPr>
        <p:spPr bwMode="auto">
          <a:xfrm>
            <a:off x="946299" y="1414753"/>
            <a:ext cx="10179585" cy="470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defTabSz="914400"/>
            <a:r>
              <a:rPr lang="en-US" altLang="en-US" sz="2000" dirty="0">
                <a:latin typeface="Georgia" panose="02040502050405020303" pitchFamily="18" charset="0"/>
                <a:ea typeface="Times" panose="02020603050405020304" pitchFamily="18" charset="0"/>
                <a:cs typeface="Times New Roman" panose="02020603050405020304" pitchFamily="18" charset="0"/>
              </a:rPr>
              <a:t>C</a:t>
            </a:r>
            <a:r>
              <a:rPr kumimoji="0" lang="en-US" altLang="en-US" sz="2000" b="0" i="0" u="none" strike="noStrike" cap="none" normalizeH="0" baseline="0" dirty="0">
                <a:ln>
                  <a:noFill/>
                </a:ln>
                <a:solidFill>
                  <a:schemeClr val="tx1"/>
                </a:solidFill>
                <a:effectLst/>
                <a:latin typeface="Georgia" panose="02040502050405020303" pitchFamily="18" charset="0"/>
                <a:ea typeface="Times" panose="02020603050405020304" pitchFamily="18" charset="0"/>
                <a:cs typeface="Times New Roman" panose="02020603050405020304" pitchFamily="18" charset="0"/>
              </a:rPr>
              <a:t>. Hostile sources confirm the Biblical accounts- </a:t>
            </a:r>
            <a:r>
              <a:rPr lang="en-US" altLang="en-US" sz="2000" dirty="0">
                <a:latin typeface="Georgia" panose="02040502050405020303" pitchFamily="18" charset="0"/>
                <a:ea typeface="Times" panose="02020603050405020304" pitchFamily="18" charset="0"/>
                <a:cs typeface="Times New Roman" panose="02020603050405020304" pitchFamily="18" charset="0"/>
              </a:rPr>
              <a:t>Tacitus, a Roman historian who wrote his </a:t>
            </a:r>
            <a:r>
              <a:rPr lang="en-US" altLang="en-US" sz="2000" i="1" dirty="0">
                <a:latin typeface="Georgia" panose="02040502050405020303" pitchFamily="18" charset="0"/>
                <a:ea typeface="Times" panose="02020603050405020304" pitchFamily="18" charset="0"/>
                <a:cs typeface="Times New Roman" panose="02020603050405020304" pitchFamily="18" charset="0"/>
              </a:rPr>
              <a:t>Histories</a:t>
            </a:r>
            <a:r>
              <a:rPr lang="en-US" altLang="en-US" sz="2000" dirty="0">
                <a:latin typeface="Georgia" panose="02040502050405020303" pitchFamily="18" charset="0"/>
                <a:ea typeface="Times" panose="02020603050405020304" pitchFamily="18" charset="0"/>
                <a:cs typeface="Times New Roman" panose="02020603050405020304" pitchFamily="18" charset="0"/>
              </a:rPr>
              <a:t> around 115 AD, wrote about Nero’s use of Christians as a scapegoat for the fire of Rome to divert attention away from him. Christians are described as followers of Jesus who was crucified by Pontius Pilate and believers in a ‘pernicious superstition’. This implies their claims that Jesus rose from the grave. Tacitus is even more believable because he is a hostile source.</a:t>
            </a:r>
          </a:p>
          <a:p>
            <a:pPr defTabSz="914400"/>
            <a:endParaRPr lang="en-US" altLang="en-US" sz="2000" dirty="0">
              <a:latin typeface="Georgia" panose="02040502050405020303" pitchFamily="18" charset="0"/>
              <a:cs typeface="Times New Roman" panose="02020603050405020304" pitchFamily="18" charset="0"/>
            </a:endParaRPr>
          </a:p>
          <a:p>
            <a:pPr defTabSz="914400"/>
            <a:r>
              <a:rPr lang="en-US" sz="2000" dirty="0">
                <a:latin typeface="Georgia" panose="02040502050405020303" pitchFamily="18" charset="0"/>
              </a:rPr>
              <a:t>Thallus and </a:t>
            </a:r>
            <a:r>
              <a:rPr lang="en-US" sz="2000" dirty="0" err="1">
                <a:latin typeface="Georgia" panose="02040502050405020303" pitchFamily="18" charset="0"/>
              </a:rPr>
              <a:t>Phlegon</a:t>
            </a:r>
            <a:r>
              <a:rPr lang="en-US" sz="2000" dirty="0">
                <a:latin typeface="Georgia" panose="02040502050405020303" pitchFamily="18" charset="0"/>
              </a:rPr>
              <a:t>, both first century historians make mention of the eclipse of the sun that took place when Jesus was crucified. They also mention that it should not have happened according to astronomers because it was a full moon at the time.</a:t>
            </a:r>
            <a:endParaRPr lang="en-CA" sz="2000" dirty="0">
              <a:latin typeface="Georgia" panose="02040502050405020303" pitchFamily="18" charset="0"/>
            </a:endParaRPr>
          </a:p>
          <a:p>
            <a:pPr defTabSz="914400"/>
            <a:endParaRPr lang="en-US" altLang="en-US" sz="2000" dirty="0">
              <a:latin typeface="Georgia" panose="02040502050405020303" pitchFamily="18" charset="0"/>
            </a:endParaRPr>
          </a:p>
          <a:p>
            <a:pPr defTabSz="914400"/>
            <a:r>
              <a:rPr lang="en-US" altLang="en-US" sz="2000" dirty="0">
                <a:latin typeface="Georgia" panose="02040502050405020303" pitchFamily="18" charset="0"/>
              </a:rPr>
              <a:t>Suetonius, another Roman historian, wrote about the Reign of Claudius, </a:t>
            </a:r>
            <a:r>
              <a:rPr lang="en-CA" sz="2000" dirty="0">
                <a:latin typeface="Georgia" panose="02040502050405020303" pitchFamily="18" charset="0"/>
              </a:rPr>
              <a:t>“Since the Jews constantly made disturbances at the instigation of </a:t>
            </a:r>
            <a:r>
              <a:rPr lang="en-CA" sz="2000" dirty="0" err="1">
                <a:latin typeface="Georgia" panose="02040502050405020303" pitchFamily="18" charset="0"/>
              </a:rPr>
              <a:t>Chrestus</a:t>
            </a:r>
            <a:r>
              <a:rPr lang="en-CA" sz="2000" dirty="0">
                <a:latin typeface="Georgia" panose="02040502050405020303" pitchFamily="18" charset="0"/>
              </a:rPr>
              <a:t>, he expelled them from Rome.” And also about the </a:t>
            </a:r>
            <a:r>
              <a:rPr lang="en-CA" sz="2000" dirty="0" err="1">
                <a:latin typeface="Georgia" panose="02040502050405020303" pitchFamily="18" charset="0"/>
              </a:rPr>
              <a:t>Reignof</a:t>
            </a:r>
            <a:r>
              <a:rPr lang="en-CA" sz="2000" dirty="0">
                <a:latin typeface="Georgia" panose="02040502050405020303" pitchFamily="18" charset="0"/>
              </a:rPr>
              <a:t> Nero;</a:t>
            </a:r>
            <a:r>
              <a:rPr lang="en-US" altLang="en-US" sz="2000" dirty="0">
                <a:latin typeface="Georgia" panose="02040502050405020303" pitchFamily="18" charset="0"/>
              </a:rPr>
              <a:t> </a:t>
            </a:r>
            <a:r>
              <a:rPr lang="en-CA" sz="2000" dirty="0">
                <a:latin typeface="Georgia" panose="02040502050405020303" pitchFamily="18" charset="0"/>
              </a:rPr>
              <a:t>“Punishment was inflicted on the Christians, a class of men given to a new and mischievous superstition.”</a:t>
            </a:r>
            <a:endParaRPr lang="en-US" altLang="en-US" sz="2000" dirty="0">
              <a:latin typeface="Georgia" panose="02040502050405020303" pitchFamily="18" charset="0"/>
            </a:endParaRPr>
          </a:p>
        </p:txBody>
      </p:sp>
      <p:sp>
        <p:nvSpPr>
          <p:cNvPr id="2" name="Rectangle 1">
            <a:extLst>
              <a:ext uri="{FF2B5EF4-FFF2-40B4-BE49-F238E27FC236}">
                <a16:creationId xmlns:a16="http://schemas.microsoft.com/office/drawing/2014/main" id="{AAF5A8BB-6EA7-4C7A-B056-9FB00C033A61}"/>
              </a:ext>
            </a:extLst>
          </p:cNvPr>
          <p:cNvSpPr>
            <a:spLocks noChangeArrowheads="1"/>
          </p:cNvSpPr>
          <p:nvPr/>
        </p:nvSpPr>
        <p:spPr bwMode="auto">
          <a:xfrm>
            <a:off x="0" y="43934"/>
            <a:ext cx="26481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28600" algn="l"/>
              </a:tabLst>
              <a:defRPr>
                <a:solidFill>
                  <a:schemeClr val="tx1"/>
                </a:solidFill>
                <a:latin typeface="Arial" panose="020B0604020202020204" pitchFamily="34" charset="0"/>
              </a:defRPr>
            </a:lvl1pPr>
            <a:lvl2pPr eaLnBrk="0" fontAlgn="base" hangingPunct="0">
              <a:spcBef>
                <a:spcPct val="0"/>
              </a:spcBef>
              <a:spcAft>
                <a:spcPct val="0"/>
              </a:spcAft>
              <a:tabLst>
                <a:tab pos="228600" algn="l"/>
              </a:tabLst>
              <a:defRPr>
                <a:solidFill>
                  <a:schemeClr val="tx1"/>
                </a:solidFill>
                <a:latin typeface="Arial" panose="020B0604020202020204" pitchFamily="34" charset="0"/>
              </a:defRPr>
            </a:lvl2pPr>
            <a:lvl3pPr eaLnBrk="0" fontAlgn="base" hangingPunct="0">
              <a:spcBef>
                <a:spcPct val="0"/>
              </a:spcBef>
              <a:spcAft>
                <a:spcPct val="0"/>
              </a:spcAft>
              <a:tabLst>
                <a:tab pos="228600" algn="l"/>
              </a:tabLst>
              <a:defRPr>
                <a:solidFill>
                  <a:schemeClr val="tx1"/>
                </a:solidFill>
                <a:latin typeface="Arial" panose="020B0604020202020204" pitchFamily="34" charset="0"/>
              </a:defRPr>
            </a:lvl3pPr>
            <a:lvl4pPr eaLnBrk="0" fontAlgn="base" hangingPunct="0">
              <a:spcBef>
                <a:spcPct val="0"/>
              </a:spcBef>
              <a:spcAft>
                <a:spcPct val="0"/>
              </a:spcAft>
              <a:tabLst>
                <a:tab pos="228600" algn="l"/>
              </a:tabLst>
              <a:defRPr>
                <a:solidFill>
                  <a:schemeClr val="tx1"/>
                </a:solidFill>
                <a:latin typeface="Arial" panose="020B0604020202020204" pitchFamily="34" charset="0"/>
              </a:defRPr>
            </a:lvl4pPr>
            <a:lvl5pPr eaLnBrk="0" fontAlgn="base" hangingPunct="0">
              <a:spcBef>
                <a:spcPct val="0"/>
              </a:spcBef>
              <a:spcAft>
                <a:spcPct val="0"/>
              </a:spcAft>
              <a:tabLst>
                <a:tab pos="228600" algn="l"/>
              </a:tabLst>
              <a:defRPr>
                <a:solidFill>
                  <a:schemeClr val="tx1"/>
                </a:solidFill>
                <a:latin typeface="Arial" panose="020B0604020202020204" pitchFamily="34" charset="0"/>
              </a:defRPr>
            </a:lvl5pPr>
            <a:lvl6pPr eaLnBrk="0" fontAlgn="base" hangingPunct="0">
              <a:spcBef>
                <a:spcPct val="0"/>
              </a:spcBef>
              <a:spcAft>
                <a:spcPct val="0"/>
              </a:spcAft>
              <a:tabLst>
                <a:tab pos="228600" algn="l"/>
              </a:tabLst>
              <a:defRPr>
                <a:solidFill>
                  <a:schemeClr val="tx1"/>
                </a:solidFill>
                <a:latin typeface="Arial" panose="020B0604020202020204" pitchFamily="34" charset="0"/>
              </a:defRPr>
            </a:lvl6pPr>
            <a:lvl7pPr eaLnBrk="0" fontAlgn="base" hangingPunct="0">
              <a:spcBef>
                <a:spcPct val="0"/>
              </a:spcBef>
              <a:spcAft>
                <a:spcPct val="0"/>
              </a:spcAft>
              <a:tabLst>
                <a:tab pos="228600" algn="l"/>
              </a:tabLst>
              <a:defRPr>
                <a:solidFill>
                  <a:schemeClr val="tx1"/>
                </a:solidFill>
                <a:latin typeface="Arial" panose="020B0604020202020204" pitchFamily="34" charset="0"/>
              </a:defRPr>
            </a:lvl7pPr>
            <a:lvl8pPr eaLnBrk="0" fontAlgn="base" hangingPunct="0">
              <a:spcBef>
                <a:spcPct val="0"/>
              </a:spcBef>
              <a:spcAft>
                <a:spcPct val="0"/>
              </a:spcAft>
              <a:tabLst>
                <a:tab pos="228600" algn="l"/>
              </a:tabLst>
              <a:defRPr>
                <a:solidFill>
                  <a:schemeClr val="tx1"/>
                </a:solidFill>
                <a:latin typeface="Arial" panose="020B0604020202020204" pitchFamily="34" charset="0"/>
              </a:defRPr>
            </a:lvl8pPr>
            <a:lvl9pPr eaLnBrk="0" fontAlgn="base" hangingPunct="0">
              <a:spcBef>
                <a:spcPct val="0"/>
              </a:spcBef>
              <a:spcAft>
                <a:spcPct val="0"/>
              </a:spcAft>
              <a:tabLst>
                <a:tab pos="2286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447710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E30ECC8-FA75-4F12-BF61-546F6FCD3E82}"/>
              </a:ext>
            </a:extLst>
          </p:cNvPr>
          <p:cNvSpPr txBox="1"/>
          <p:nvPr/>
        </p:nvSpPr>
        <p:spPr>
          <a:xfrm>
            <a:off x="824613" y="212651"/>
            <a:ext cx="5523023" cy="400110"/>
          </a:xfrm>
          <a:prstGeom prst="rect">
            <a:avLst/>
          </a:prstGeom>
          <a:noFill/>
        </p:spPr>
        <p:txBody>
          <a:bodyPr wrap="square" rtlCol="0">
            <a:spAutoFit/>
          </a:bodyPr>
          <a:lstStyle/>
          <a:p>
            <a:r>
              <a:rPr lang="en-CA" sz="2000" dirty="0">
                <a:latin typeface="Garamond" panose="02020404030301010803" pitchFamily="18" charset="0"/>
              </a:rPr>
              <a:t>Historical Evidence for the New Testament</a:t>
            </a:r>
          </a:p>
        </p:txBody>
      </p:sp>
      <p:pic>
        <p:nvPicPr>
          <p:cNvPr id="4" name="Online Media 3" title="New Testament is True Based on Historical Confirmation | Bible Is Unique">
            <a:hlinkClick r:id="" action="ppaction://media"/>
            <a:extLst>
              <a:ext uri="{FF2B5EF4-FFF2-40B4-BE49-F238E27FC236}">
                <a16:creationId xmlns:a16="http://schemas.microsoft.com/office/drawing/2014/main" id="{773FA6FC-AEB0-4C9A-A611-28F59FBEB47D}"/>
              </a:ext>
            </a:extLst>
          </p:cNvPr>
          <p:cNvPicPr>
            <a:picLocks noRot="1" noChangeAspect="1"/>
          </p:cNvPicPr>
          <p:nvPr>
            <a:videoFile r:link="rId1"/>
          </p:nvPr>
        </p:nvPicPr>
        <p:blipFill>
          <a:blip r:embed="rId3"/>
          <a:stretch>
            <a:fillRect/>
          </a:stretch>
        </p:blipFill>
        <p:spPr>
          <a:xfrm>
            <a:off x="824613" y="717698"/>
            <a:ext cx="10388010" cy="5843255"/>
          </a:xfrm>
          <a:prstGeom prst="rect">
            <a:avLst/>
          </a:prstGeom>
        </p:spPr>
      </p:pic>
    </p:spTree>
    <p:extLst>
      <p:ext uri="{BB962C8B-B14F-4D97-AF65-F5344CB8AC3E}">
        <p14:creationId xmlns:p14="http://schemas.microsoft.com/office/powerpoint/2010/main" val="22217960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nline Media 2" title="What Is The Bible?">
            <a:hlinkClick r:id="" action="ppaction://media"/>
            <a:extLst>
              <a:ext uri="{FF2B5EF4-FFF2-40B4-BE49-F238E27FC236}">
                <a16:creationId xmlns:a16="http://schemas.microsoft.com/office/drawing/2014/main" id="{E7D21313-904D-43B8-B53A-1A22619A5761}"/>
              </a:ext>
            </a:extLst>
          </p:cNvPr>
          <p:cNvPicPr>
            <a:picLocks noRot="1" noChangeAspect="1"/>
          </p:cNvPicPr>
          <p:nvPr>
            <a:videoFile r:link="rId1"/>
          </p:nvPr>
        </p:nvPicPr>
        <p:blipFill>
          <a:blip r:embed="rId3"/>
          <a:stretch>
            <a:fillRect/>
          </a:stretch>
        </p:blipFill>
        <p:spPr>
          <a:xfrm>
            <a:off x="255181" y="143539"/>
            <a:ext cx="11674549" cy="6566934"/>
          </a:xfrm>
          <a:prstGeom prst="rect">
            <a:avLst/>
          </a:prstGeom>
        </p:spPr>
      </p:pic>
    </p:spTree>
    <p:extLst>
      <p:ext uri="{BB962C8B-B14F-4D97-AF65-F5344CB8AC3E}">
        <p14:creationId xmlns:p14="http://schemas.microsoft.com/office/powerpoint/2010/main" val="6261213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2B642D6-0F5C-499D-B2DC-8AC971044299}"/>
              </a:ext>
            </a:extLst>
          </p:cNvPr>
          <p:cNvSpPr txBox="1"/>
          <p:nvPr/>
        </p:nvSpPr>
        <p:spPr>
          <a:xfrm>
            <a:off x="946299" y="409652"/>
            <a:ext cx="9346018" cy="461665"/>
          </a:xfrm>
          <a:prstGeom prst="rect">
            <a:avLst/>
          </a:prstGeom>
          <a:noFill/>
        </p:spPr>
        <p:txBody>
          <a:bodyPr wrap="square" rtlCol="0">
            <a:spAutoFit/>
          </a:bodyPr>
          <a:lstStyle/>
          <a:p>
            <a:r>
              <a:rPr lang="en-CA" sz="2400" b="1" dirty="0">
                <a:latin typeface="Garamond" panose="02020404030301010803" pitchFamily="18" charset="0"/>
              </a:rPr>
              <a:t>The Accuracy of the Bible: New Testament</a:t>
            </a:r>
          </a:p>
        </p:txBody>
      </p:sp>
      <p:sp>
        <p:nvSpPr>
          <p:cNvPr id="7" name="TextBox 6">
            <a:extLst>
              <a:ext uri="{FF2B5EF4-FFF2-40B4-BE49-F238E27FC236}">
                <a16:creationId xmlns:a16="http://schemas.microsoft.com/office/drawing/2014/main" id="{20891C4D-D0F7-4C60-9111-B95C611BB7E0}"/>
              </a:ext>
            </a:extLst>
          </p:cNvPr>
          <p:cNvSpPr txBox="1"/>
          <p:nvPr/>
        </p:nvSpPr>
        <p:spPr>
          <a:xfrm>
            <a:off x="3739587" y="3961589"/>
            <a:ext cx="154239" cy="369332"/>
          </a:xfrm>
          <a:prstGeom prst="rect">
            <a:avLst/>
          </a:prstGeom>
          <a:noFill/>
        </p:spPr>
        <p:txBody>
          <a:bodyPr wrap="square" rtlCol="0">
            <a:spAutoFit/>
          </a:bodyPr>
          <a:lstStyle/>
          <a:p>
            <a:endParaRPr lang="en-CA" dirty="0"/>
          </a:p>
        </p:txBody>
      </p:sp>
      <p:sp>
        <p:nvSpPr>
          <p:cNvPr id="2" name="Rectangle 1">
            <a:extLst>
              <a:ext uri="{FF2B5EF4-FFF2-40B4-BE49-F238E27FC236}">
                <a16:creationId xmlns:a16="http://schemas.microsoft.com/office/drawing/2014/main" id="{AAF5A8BB-6EA7-4C7A-B056-9FB00C033A61}"/>
              </a:ext>
            </a:extLst>
          </p:cNvPr>
          <p:cNvSpPr>
            <a:spLocks noChangeArrowheads="1"/>
          </p:cNvSpPr>
          <p:nvPr/>
        </p:nvSpPr>
        <p:spPr bwMode="auto">
          <a:xfrm>
            <a:off x="0" y="43934"/>
            <a:ext cx="26481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28600" algn="l"/>
              </a:tabLst>
              <a:defRPr>
                <a:solidFill>
                  <a:schemeClr val="tx1"/>
                </a:solidFill>
                <a:latin typeface="Arial" panose="020B0604020202020204" pitchFamily="34" charset="0"/>
              </a:defRPr>
            </a:lvl1pPr>
            <a:lvl2pPr eaLnBrk="0" fontAlgn="base" hangingPunct="0">
              <a:spcBef>
                <a:spcPct val="0"/>
              </a:spcBef>
              <a:spcAft>
                <a:spcPct val="0"/>
              </a:spcAft>
              <a:tabLst>
                <a:tab pos="228600" algn="l"/>
              </a:tabLst>
              <a:defRPr>
                <a:solidFill>
                  <a:schemeClr val="tx1"/>
                </a:solidFill>
                <a:latin typeface="Arial" panose="020B0604020202020204" pitchFamily="34" charset="0"/>
              </a:defRPr>
            </a:lvl2pPr>
            <a:lvl3pPr eaLnBrk="0" fontAlgn="base" hangingPunct="0">
              <a:spcBef>
                <a:spcPct val="0"/>
              </a:spcBef>
              <a:spcAft>
                <a:spcPct val="0"/>
              </a:spcAft>
              <a:tabLst>
                <a:tab pos="228600" algn="l"/>
              </a:tabLst>
              <a:defRPr>
                <a:solidFill>
                  <a:schemeClr val="tx1"/>
                </a:solidFill>
                <a:latin typeface="Arial" panose="020B0604020202020204" pitchFamily="34" charset="0"/>
              </a:defRPr>
            </a:lvl3pPr>
            <a:lvl4pPr eaLnBrk="0" fontAlgn="base" hangingPunct="0">
              <a:spcBef>
                <a:spcPct val="0"/>
              </a:spcBef>
              <a:spcAft>
                <a:spcPct val="0"/>
              </a:spcAft>
              <a:tabLst>
                <a:tab pos="228600" algn="l"/>
              </a:tabLst>
              <a:defRPr>
                <a:solidFill>
                  <a:schemeClr val="tx1"/>
                </a:solidFill>
                <a:latin typeface="Arial" panose="020B0604020202020204" pitchFamily="34" charset="0"/>
              </a:defRPr>
            </a:lvl4pPr>
            <a:lvl5pPr eaLnBrk="0" fontAlgn="base" hangingPunct="0">
              <a:spcBef>
                <a:spcPct val="0"/>
              </a:spcBef>
              <a:spcAft>
                <a:spcPct val="0"/>
              </a:spcAft>
              <a:tabLst>
                <a:tab pos="228600" algn="l"/>
              </a:tabLst>
              <a:defRPr>
                <a:solidFill>
                  <a:schemeClr val="tx1"/>
                </a:solidFill>
                <a:latin typeface="Arial" panose="020B0604020202020204" pitchFamily="34" charset="0"/>
              </a:defRPr>
            </a:lvl5pPr>
            <a:lvl6pPr eaLnBrk="0" fontAlgn="base" hangingPunct="0">
              <a:spcBef>
                <a:spcPct val="0"/>
              </a:spcBef>
              <a:spcAft>
                <a:spcPct val="0"/>
              </a:spcAft>
              <a:tabLst>
                <a:tab pos="228600" algn="l"/>
              </a:tabLst>
              <a:defRPr>
                <a:solidFill>
                  <a:schemeClr val="tx1"/>
                </a:solidFill>
                <a:latin typeface="Arial" panose="020B0604020202020204" pitchFamily="34" charset="0"/>
              </a:defRPr>
            </a:lvl6pPr>
            <a:lvl7pPr eaLnBrk="0" fontAlgn="base" hangingPunct="0">
              <a:spcBef>
                <a:spcPct val="0"/>
              </a:spcBef>
              <a:spcAft>
                <a:spcPct val="0"/>
              </a:spcAft>
              <a:tabLst>
                <a:tab pos="228600" algn="l"/>
              </a:tabLst>
              <a:defRPr>
                <a:solidFill>
                  <a:schemeClr val="tx1"/>
                </a:solidFill>
                <a:latin typeface="Arial" panose="020B0604020202020204" pitchFamily="34" charset="0"/>
              </a:defRPr>
            </a:lvl7pPr>
            <a:lvl8pPr eaLnBrk="0" fontAlgn="base" hangingPunct="0">
              <a:spcBef>
                <a:spcPct val="0"/>
              </a:spcBef>
              <a:spcAft>
                <a:spcPct val="0"/>
              </a:spcAft>
              <a:tabLst>
                <a:tab pos="228600" algn="l"/>
              </a:tabLst>
              <a:defRPr>
                <a:solidFill>
                  <a:schemeClr val="tx1"/>
                </a:solidFill>
                <a:latin typeface="Arial" panose="020B0604020202020204" pitchFamily="34" charset="0"/>
              </a:defRPr>
            </a:lvl8pPr>
            <a:lvl9pPr eaLnBrk="0" fontAlgn="base" hangingPunct="0">
              <a:spcBef>
                <a:spcPct val="0"/>
              </a:spcBef>
              <a:spcAft>
                <a:spcPct val="0"/>
              </a:spcAft>
              <a:tabLst>
                <a:tab pos="2286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Rectangle 4">
            <a:extLst>
              <a:ext uri="{FF2B5EF4-FFF2-40B4-BE49-F238E27FC236}">
                <a16:creationId xmlns:a16="http://schemas.microsoft.com/office/drawing/2014/main" id="{48F8FD3B-58C0-427B-BC64-13409E2D246E}"/>
              </a:ext>
            </a:extLst>
          </p:cNvPr>
          <p:cNvSpPr/>
          <p:nvPr/>
        </p:nvSpPr>
        <p:spPr>
          <a:xfrm>
            <a:off x="946299" y="1522037"/>
            <a:ext cx="10196622" cy="4708981"/>
          </a:xfrm>
          <a:prstGeom prst="rect">
            <a:avLst/>
          </a:prstGeom>
        </p:spPr>
        <p:txBody>
          <a:bodyPr wrap="square">
            <a:spAutoFit/>
          </a:bodyPr>
          <a:lstStyle/>
          <a:p>
            <a:pPr defTabSz="914400" eaLnBrk="0" fontAlgn="base" hangingPunct="0">
              <a:spcBef>
                <a:spcPct val="0"/>
              </a:spcBef>
              <a:spcAft>
                <a:spcPct val="0"/>
              </a:spcAft>
              <a:tabLst>
                <a:tab pos="228600" algn="l"/>
              </a:tabLst>
            </a:pPr>
            <a:r>
              <a:rPr lang="en-US" altLang="en-US" dirty="0">
                <a:latin typeface="Times New Roman" panose="02020603050405020304" pitchFamily="18" charset="0"/>
                <a:cs typeface="Angsana New" panose="02020603050405020304" pitchFamily="18" charset="-34"/>
              </a:rPr>
              <a:t>D. </a:t>
            </a:r>
            <a:r>
              <a:rPr lang="en-US" altLang="en-US" sz="2000" dirty="0">
                <a:latin typeface="Georgia" panose="02040502050405020303" pitchFamily="18" charset="0"/>
                <a:cs typeface="Angsana New" panose="02020603050405020304" pitchFamily="18" charset="-34"/>
              </a:rPr>
              <a:t>Flavius Josephus, a Jewish Roman historian and one of the best sources of information about first century Palestine, wrote in </a:t>
            </a:r>
            <a:r>
              <a:rPr lang="en-US" altLang="en-US" sz="2000" i="1" dirty="0">
                <a:latin typeface="Georgia" panose="02040502050405020303" pitchFamily="18" charset="0"/>
                <a:cs typeface="Angsana New" panose="02020603050405020304" pitchFamily="18" charset="-34"/>
              </a:rPr>
              <a:t>The Antiquities</a:t>
            </a:r>
            <a:r>
              <a:rPr lang="en-US" altLang="en-US" sz="2000" dirty="0">
                <a:latin typeface="Georgia" panose="02040502050405020303" pitchFamily="18" charset="0"/>
                <a:cs typeface="Angsana New" panose="02020603050405020304" pitchFamily="18" charset="-34"/>
              </a:rPr>
              <a:t> about the death of James who is identified as ‘the brother of Jesus who was called the Christ’. Josephus also wrote about Ananias, the high priest and Festus, the Roman governor that Paul was brought before in the Book of Acts. </a:t>
            </a:r>
          </a:p>
          <a:p>
            <a:pPr defTabSz="914400" eaLnBrk="0" fontAlgn="base" hangingPunct="0">
              <a:spcBef>
                <a:spcPct val="0"/>
              </a:spcBef>
              <a:spcAft>
                <a:spcPct val="0"/>
              </a:spcAft>
              <a:tabLst>
                <a:tab pos="228600" algn="l"/>
              </a:tabLst>
            </a:pPr>
            <a:endParaRPr lang="en-US" altLang="en-US" sz="2000" dirty="0">
              <a:latin typeface="Georgia" panose="02040502050405020303" pitchFamily="18" charset="0"/>
              <a:ea typeface="Times" panose="02020603050405020304" pitchFamily="18" charset="0"/>
              <a:cs typeface="Angsana New" panose="02020603050405020304" pitchFamily="18" charset="-34"/>
            </a:endParaRPr>
          </a:p>
          <a:p>
            <a:pPr defTabSz="914400" eaLnBrk="0" fontAlgn="base" hangingPunct="0">
              <a:spcBef>
                <a:spcPct val="0"/>
              </a:spcBef>
              <a:spcAft>
                <a:spcPct val="0"/>
              </a:spcAft>
              <a:tabLst>
                <a:tab pos="228600" algn="l"/>
              </a:tabLst>
            </a:pPr>
            <a:r>
              <a:rPr lang="en-US" altLang="en-US" sz="2000" dirty="0">
                <a:latin typeface="Georgia" panose="02040502050405020303" pitchFamily="18" charset="0"/>
                <a:ea typeface="Times" panose="02020603050405020304" pitchFamily="18" charset="0"/>
                <a:cs typeface="Times New Roman" panose="02020603050405020304" pitchFamily="18" charset="0"/>
              </a:rPr>
              <a:t>There is a more controversial passage by Josephus in the </a:t>
            </a:r>
            <a:r>
              <a:rPr lang="en-US" altLang="en-US" sz="2000" i="1" dirty="0">
                <a:latin typeface="Georgia" panose="02040502050405020303" pitchFamily="18" charset="0"/>
                <a:ea typeface="Times" panose="02020603050405020304" pitchFamily="18" charset="0"/>
                <a:cs typeface="Times New Roman" panose="02020603050405020304" pitchFamily="18" charset="0"/>
              </a:rPr>
              <a:t>Testimonium </a:t>
            </a:r>
            <a:r>
              <a:rPr lang="en-US" altLang="en-US" sz="2000" i="1" dirty="0" err="1">
                <a:latin typeface="Georgia" panose="02040502050405020303" pitchFamily="18" charset="0"/>
                <a:ea typeface="Times" panose="02020603050405020304" pitchFamily="18" charset="0"/>
                <a:cs typeface="Times New Roman" panose="02020603050405020304" pitchFamily="18" charset="0"/>
              </a:rPr>
              <a:t>Flavianum</a:t>
            </a:r>
            <a:r>
              <a:rPr lang="en-US" altLang="en-US" sz="2000" dirty="0">
                <a:latin typeface="Georgia" panose="02040502050405020303" pitchFamily="18" charset="0"/>
                <a:ea typeface="Times" panose="02020603050405020304" pitchFamily="18" charset="0"/>
                <a:cs typeface="Times New Roman" panose="02020603050405020304" pitchFamily="18" charset="0"/>
              </a:rPr>
              <a:t> that refers directly to Jesus. Josephus calls him a wise man that performed miracles and won over many Jews and Greeks to His teachings. He also confirms that the Romans with the collaboration of the Jewish leaders put Jesus to death. </a:t>
            </a:r>
          </a:p>
          <a:p>
            <a:pPr defTabSz="914400" eaLnBrk="0" fontAlgn="base" hangingPunct="0">
              <a:spcBef>
                <a:spcPct val="0"/>
              </a:spcBef>
              <a:spcAft>
                <a:spcPct val="0"/>
              </a:spcAft>
              <a:tabLst>
                <a:tab pos="228600" algn="l"/>
              </a:tabLst>
            </a:pPr>
            <a:endParaRPr lang="en-US" altLang="en-US" sz="2000" dirty="0">
              <a:latin typeface="Georgia" panose="02040502050405020303" pitchFamily="18" charset="0"/>
              <a:cs typeface="Times New Roman" panose="02020603050405020304" pitchFamily="18" charset="0"/>
            </a:endParaRPr>
          </a:p>
          <a:p>
            <a:pPr defTabSz="914400" eaLnBrk="0" fontAlgn="base" hangingPunct="0">
              <a:spcBef>
                <a:spcPct val="0"/>
              </a:spcBef>
              <a:spcAft>
                <a:spcPct val="0"/>
              </a:spcAft>
              <a:tabLst>
                <a:tab pos="228600" algn="l"/>
              </a:tabLst>
            </a:pPr>
            <a:r>
              <a:rPr lang="en-US" altLang="en-US" sz="2000" dirty="0">
                <a:latin typeface="Georgia" panose="02040502050405020303" pitchFamily="18" charset="0"/>
              </a:rPr>
              <a:t>Josephus also provides a lot of background to the conflict between Pilate, Herod  and the Jewish leadership that helps us to understand the events that surrounded the trail and crucifixion of Jesus.</a:t>
            </a:r>
          </a:p>
          <a:p>
            <a:pPr lvl="0" defTabSz="914400" eaLnBrk="0" fontAlgn="base" hangingPunct="0">
              <a:spcBef>
                <a:spcPct val="0"/>
              </a:spcBef>
              <a:spcAft>
                <a:spcPct val="0"/>
              </a:spcAft>
              <a:tabLst>
                <a:tab pos="228600" algn="l"/>
              </a:tabLst>
            </a:pPr>
            <a:endParaRPr lang="en-US" altLang="en-US" sz="2000" dirty="0">
              <a:latin typeface="Times New Roman" panose="02020603050405020304" pitchFamily="18" charset="0"/>
              <a:cs typeface="Angsana New" panose="02020603050405020304" pitchFamily="18" charset="-34"/>
            </a:endParaRPr>
          </a:p>
        </p:txBody>
      </p:sp>
    </p:spTree>
    <p:extLst>
      <p:ext uri="{BB962C8B-B14F-4D97-AF65-F5344CB8AC3E}">
        <p14:creationId xmlns:p14="http://schemas.microsoft.com/office/powerpoint/2010/main" val="37331349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2B642D6-0F5C-499D-B2DC-8AC971044299}"/>
              </a:ext>
            </a:extLst>
          </p:cNvPr>
          <p:cNvSpPr txBox="1"/>
          <p:nvPr/>
        </p:nvSpPr>
        <p:spPr>
          <a:xfrm>
            <a:off x="946299" y="409652"/>
            <a:ext cx="9346018" cy="461665"/>
          </a:xfrm>
          <a:prstGeom prst="rect">
            <a:avLst/>
          </a:prstGeom>
          <a:noFill/>
        </p:spPr>
        <p:txBody>
          <a:bodyPr wrap="square" rtlCol="0">
            <a:spAutoFit/>
          </a:bodyPr>
          <a:lstStyle/>
          <a:p>
            <a:r>
              <a:rPr lang="en-CA" sz="2400" b="1" dirty="0">
                <a:latin typeface="Garamond" panose="02020404030301010803" pitchFamily="18" charset="0"/>
              </a:rPr>
              <a:t>The Accuracy of the Bible: New Testament</a:t>
            </a:r>
          </a:p>
        </p:txBody>
      </p:sp>
      <p:sp>
        <p:nvSpPr>
          <p:cNvPr id="7" name="TextBox 6">
            <a:extLst>
              <a:ext uri="{FF2B5EF4-FFF2-40B4-BE49-F238E27FC236}">
                <a16:creationId xmlns:a16="http://schemas.microsoft.com/office/drawing/2014/main" id="{20891C4D-D0F7-4C60-9111-B95C611BB7E0}"/>
              </a:ext>
            </a:extLst>
          </p:cNvPr>
          <p:cNvSpPr txBox="1"/>
          <p:nvPr/>
        </p:nvSpPr>
        <p:spPr>
          <a:xfrm>
            <a:off x="3739587" y="3961589"/>
            <a:ext cx="154239" cy="369332"/>
          </a:xfrm>
          <a:prstGeom prst="rect">
            <a:avLst/>
          </a:prstGeom>
          <a:noFill/>
        </p:spPr>
        <p:txBody>
          <a:bodyPr wrap="square" rtlCol="0">
            <a:spAutoFit/>
          </a:bodyPr>
          <a:lstStyle/>
          <a:p>
            <a:endParaRPr lang="en-CA" dirty="0"/>
          </a:p>
        </p:txBody>
      </p:sp>
      <p:sp>
        <p:nvSpPr>
          <p:cNvPr id="2" name="Rectangle 1">
            <a:extLst>
              <a:ext uri="{FF2B5EF4-FFF2-40B4-BE49-F238E27FC236}">
                <a16:creationId xmlns:a16="http://schemas.microsoft.com/office/drawing/2014/main" id="{AAF5A8BB-6EA7-4C7A-B056-9FB00C033A61}"/>
              </a:ext>
            </a:extLst>
          </p:cNvPr>
          <p:cNvSpPr>
            <a:spLocks noChangeArrowheads="1"/>
          </p:cNvSpPr>
          <p:nvPr/>
        </p:nvSpPr>
        <p:spPr bwMode="auto">
          <a:xfrm>
            <a:off x="0" y="43934"/>
            <a:ext cx="26481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28600" algn="l"/>
              </a:tabLst>
              <a:defRPr>
                <a:solidFill>
                  <a:schemeClr val="tx1"/>
                </a:solidFill>
                <a:latin typeface="Arial" panose="020B0604020202020204" pitchFamily="34" charset="0"/>
              </a:defRPr>
            </a:lvl1pPr>
            <a:lvl2pPr eaLnBrk="0" fontAlgn="base" hangingPunct="0">
              <a:spcBef>
                <a:spcPct val="0"/>
              </a:spcBef>
              <a:spcAft>
                <a:spcPct val="0"/>
              </a:spcAft>
              <a:tabLst>
                <a:tab pos="228600" algn="l"/>
              </a:tabLst>
              <a:defRPr>
                <a:solidFill>
                  <a:schemeClr val="tx1"/>
                </a:solidFill>
                <a:latin typeface="Arial" panose="020B0604020202020204" pitchFamily="34" charset="0"/>
              </a:defRPr>
            </a:lvl2pPr>
            <a:lvl3pPr eaLnBrk="0" fontAlgn="base" hangingPunct="0">
              <a:spcBef>
                <a:spcPct val="0"/>
              </a:spcBef>
              <a:spcAft>
                <a:spcPct val="0"/>
              </a:spcAft>
              <a:tabLst>
                <a:tab pos="228600" algn="l"/>
              </a:tabLst>
              <a:defRPr>
                <a:solidFill>
                  <a:schemeClr val="tx1"/>
                </a:solidFill>
                <a:latin typeface="Arial" panose="020B0604020202020204" pitchFamily="34" charset="0"/>
              </a:defRPr>
            </a:lvl3pPr>
            <a:lvl4pPr eaLnBrk="0" fontAlgn="base" hangingPunct="0">
              <a:spcBef>
                <a:spcPct val="0"/>
              </a:spcBef>
              <a:spcAft>
                <a:spcPct val="0"/>
              </a:spcAft>
              <a:tabLst>
                <a:tab pos="228600" algn="l"/>
              </a:tabLst>
              <a:defRPr>
                <a:solidFill>
                  <a:schemeClr val="tx1"/>
                </a:solidFill>
                <a:latin typeface="Arial" panose="020B0604020202020204" pitchFamily="34" charset="0"/>
              </a:defRPr>
            </a:lvl4pPr>
            <a:lvl5pPr eaLnBrk="0" fontAlgn="base" hangingPunct="0">
              <a:spcBef>
                <a:spcPct val="0"/>
              </a:spcBef>
              <a:spcAft>
                <a:spcPct val="0"/>
              </a:spcAft>
              <a:tabLst>
                <a:tab pos="228600" algn="l"/>
              </a:tabLst>
              <a:defRPr>
                <a:solidFill>
                  <a:schemeClr val="tx1"/>
                </a:solidFill>
                <a:latin typeface="Arial" panose="020B0604020202020204" pitchFamily="34" charset="0"/>
              </a:defRPr>
            </a:lvl5pPr>
            <a:lvl6pPr eaLnBrk="0" fontAlgn="base" hangingPunct="0">
              <a:spcBef>
                <a:spcPct val="0"/>
              </a:spcBef>
              <a:spcAft>
                <a:spcPct val="0"/>
              </a:spcAft>
              <a:tabLst>
                <a:tab pos="228600" algn="l"/>
              </a:tabLst>
              <a:defRPr>
                <a:solidFill>
                  <a:schemeClr val="tx1"/>
                </a:solidFill>
                <a:latin typeface="Arial" panose="020B0604020202020204" pitchFamily="34" charset="0"/>
              </a:defRPr>
            </a:lvl6pPr>
            <a:lvl7pPr eaLnBrk="0" fontAlgn="base" hangingPunct="0">
              <a:spcBef>
                <a:spcPct val="0"/>
              </a:spcBef>
              <a:spcAft>
                <a:spcPct val="0"/>
              </a:spcAft>
              <a:tabLst>
                <a:tab pos="228600" algn="l"/>
              </a:tabLst>
              <a:defRPr>
                <a:solidFill>
                  <a:schemeClr val="tx1"/>
                </a:solidFill>
                <a:latin typeface="Arial" panose="020B0604020202020204" pitchFamily="34" charset="0"/>
              </a:defRPr>
            </a:lvl7pPr>
            <a:lvl8pPr eaLnBrk="0" fontAlgn="base" hangingPunct="0">
              <a:spcBef>
                <a:spcPct val="0"/>
              </a:spcBef>
              <a:spcAft>
                <a:spcPct val="0"/>
              </a:spcAft>
              <a:tabLst>
                <a:tab pos="228600" algn="l"/>
              </a:tabLst>
              <a:defRPr>
                <a:solidFill>
                  <a:schemeClr val="tx1"/>
                </a:solidFill>
                <a:latin typeface="Arial" panose="020B0604020202020204" pitchFamily="34" charset="0"/>
              </a:defRPr>
            </a:lvl8pPr>
            <a:lvl9pPr eaLnBrk="0" fontAlgn="base" hangingPunct="0">
              <a:spcBef>
                <a:spcPct val="0"/>
              </a:spcBef>
              <a:spcAft>
                <a:spcPct val="0"/>
              </a:spcAft>
              <a:tabLst>
                <a:tab pos="2286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Rectangle 4">
            <a:extLst>
              <a:ext uri="{FF2B5EF4-FFF2-40B4-BE49-F238E27FC236}">
                <a16:creationId xmlns:a16="http://schemas.microsoft.com/office/drawing/2014/main" id="{48F8FD3B-58C0-427B-BC64-13409E2D246E}"/>
              </a:ext>
            </a:extLst>
          </p:cNvPr>
          <p:cNvSpPr/>
          <p:nvPr/>
        </p:nvSpPr>
        <p:spPr>
          <a:xfrm>
            <a:off x="946299" y="1191520"/>
            <a:ext cx="10196622" cy="5139869"/>
          </a:xfrm>
          <a:prstGeom prst="rect">
            <a:avLst/>
          </a:prstGeom>
        </p:spPr>
        <p:txBody>
          <a:bodyPr wrap="square">
            <a:spAutoFit/>
          </a:bodyPr>
          <a:lstStyle/>
          <a:p>
            <a:pPr defTabSz="914400" eaLnBrk="0" fontAlgn="base" hangingPunct="0">
              <a:spcBef>
                <a:spcPct val="0"/>
              </a:spcBef>
              <a:spcAft>
                <a:spcPct val="0"/>
              </a:spcAft>
              <a:tabLst>
                <a:tab pos="228600" algn="l"/>
              </a:tabLst>
            </a:pPr>
            <a:r>
              <a:rPr lang="en-US" altLang="en-US" dirty="0">
                <a:latin typeface="Times New Roman" panose="02020603050405020304" pitchFamily="18" charset="0"/>
                <a:cs typeface="Angsana New" panose="02020603050405020304" pitchFamily="18" charset="-34"/>
              </a:rPr>
              <a:t>E. </a:t>
            </a:r>
            <a:r>
              <a:rPr lang="en-US" altLang="en-US" dirty="0">
                <a:latin typeface="Georgia" panose="02040502050405020303" pitchFamily="18" charset="0"/>
                <a:cs typeface="Angsana New" panose="02020603050405020304" pitchFamily="18" charset="-34"/>
              </a:rPr>
              <a:t>Archeology and the New Testament</a:t>
            </a:r>
          </a:p>
          <a:p>
            <a:pPr lvl="0" defTabSz="914400" eaLnBrk="0" fontAlgn="base" hangingPunct="0">
              <a:spcBef>
                <a:spcPct val="0"/>
              </a:spcBef>
              <a:spcAft>
                <a:spcPct val="0"/>
              </a:spcAft>
              <a:tabLst>
                <a:tab pos="457200" algn="l"/>
              </a:tabLst>
            </a:pPr>
            <a:endParaRPr lang="en-US" altLang="en-US" dirty="0">
              <a:latin typeface="Georgia" panose="02040502050405020303" pitchFamily="18" charset="0"/>
              <a:ea typeface="Times" panose="02020603050405020304" pitchFamily="18" charset="0"/>
              <a:cs typeface="Times New Roman" panose="02020603050405020304" pitchFamily="18" charset="0"/>
            </a:endParaRPr>
          </a:p>
          <a:p>
            <a:pPr lvl="0" defTabSz="914400" eaLnBrk="0" fontAlgn="base" hangingPunct="0">
              <a:spcBef>
                <a:spcPct val="0"/>
              </a:spcBef>
              <a:spcAft>
                <a:spcPct val="0"/>
              </a:spcAft>
              <a:tabLst>
                <a:tab pos="457200" algn="l"/>
              </a:tabLst>
            </a:pPr>
            <a:r>
              <a:rPr lang="en-US" altLang="en-US" dirty="0">
                <a:latin typeface="Georgia" panose="02040502050405020303" pitchFamily="18" charset="0"/>
                <a:ea typeface="Times" panose="02020603050405020304" pitchFamily="18" charset="0"/>
                <a:cs typeface="Times New Roman" panose="02020603050405020304" pitchFamily="18" charset="0"/>
              </a:rPr>
              <a:t>In Romans 16:23, Paul refers to Erastus, the city treasurer of Corinth. In 1929, a paving stone was dug up in Corinth that said, “Erastus, the curator of public buildings laid this pavement at his own expense”.</a:t>
            </a:r>
            <a:endParaRPr lang="en-CA" altLang="en-US" dirty="0">
              <a:latin typeface="Georgia" panose="02040502050405020303" pitchFamily="18" charset="0"/>
            </a:endParaRPr>
          </a:p>
          <a:p>
            <a:pPr lvl="0" defTabSz="914400" eaLnBrk="0" fontAlgn="base" hangingPunct="0">
              <a:spcBef>
                <a:spcPct val="0"/>
              </a:spcBef>
              <a:spcAft>
                <a:spcPct val="0"/>
              </a:spcAft>
              <a:tabLst>
                <a:tab pos="457200" algn="l"/>
              </a:tabLst>
            </a:pPr>
            <a:endParaRPr lang="en-US" altLang="en-US" dirty="0">
              <a:latin typeface="Georgia" panose="02040502050405020303" pitchFamily="18" charset="0"/>
              <a:ea typeface="Times" panose="02020603050405020304" pitchFamily="18" charset="0"/>
              <a:cs typeface="Times New Roman" panose="02020603050405020304" pitchFamily="18" charset="0"/>
            </a:endParaRPr>
          </a:p>
          <a:p>
            <a:pPr lvl="0" defTabSz="914400" eaLnBrk="0" fontAlgn="base" hangingPunct="0">
              <a:spcBef>
                <a:spcPct val="0"/>
              </a:spcBef>
              <a:spcAft>
                <a:spcPct val="0"/>
              </a:spcAft>
              <a:tabLst>
                <a:tab pos="457200" algn="l"/>
              </a:tabLst>
            </a:pPr>
            <a:r>
              <a:rPr lang="en-US" altLang="en-US" dirty="0">
                <a:latin typeface="Georgia" panose="02040502050405020303" pitchFamily="18" charset="0"/>
                <a:ea typeface="Times" panose="02020603050405020304" pitchFamily="18" charset="0"/>
                <a:cs typeface="Times New Roman" panose="02020603050405020304" pitchFamily="18" charset="0"/>
              </a:rPr>
              <a:t>The existence of Pilate was doubted until an inscription was found in 1961 in Caesarea </a:t>
            </a:r>
            <a:r>
              <a:rPr lang="en-US" altLang="en-US" dirty="0" err="1">
                <a:latin typeface="Georgia" panose="02040502050405020303" pitchFamily="18" charset="0"/>
                <a:ea typeface="Times" panose="02020603050405020304" pitchFamily="18" charset="0"/>
                <a:cs typeface="Times New Roman" panose="02020603050405020304" pitchFamily="18" charset="0"/>
              </a:rPr>
              <a:t>Maratima</a:t>
            </a:r>
            <a:r>
              <a:rPr lang="en-US" altLang="en-US" dirty="0">
                <a:latin typeface="Georgia" panose="02040502050405020303" pitchFamily="18" charset="0"/>
                <a:ea typeface="Times" panose="02020603050405020304" pitchFamily="18" charset="0"/>
                <a:cs typeface="Times New Roman" panose="02020603050405020304" pitchFamily="18" charset="0"/>
              </a:rPr>
              <a:t> that read, “ Pontius Pilate, Prefect of Judea, has presented the </a:t>
            </a:r>
            <a:r>
              <a:rPr lang="en-US" altLang="en-US" dirty="0" err="1">
                <a:latin typeface="Georgia" panose="02040502050405020303" pitchFamily="18" charset="0"/>
                <a:ea typeface="Times" panose="02020603050405020304" pitchFamily="18" charset="0"/>
                <a:cs typeface="Times New Roman" panose="02020603050405020304" pitchFamily="18" charset="0"/>
              </a:rPr>
              <a:t>Tiberium</a:t>
            </a:r>
            <a:r>
              <a:rPr lang="en-US" altLang="en-US" dirty="0">
                <a:latin typeface="Georgia" panose="02040502050405020303" pitchFamily="18" charset="0"/>
                <a:ea typeface="Times" panose="02020603050405020304" pitchFamily="18" charset="0"/>
                <a:cs typeface="Times New Roman" panose="02020603050405020304" pitchFamily="18" charset="0"/>
              </a:rPr>
              <a:t> to the Caesareans”. They also found a ring bearing Pilate’s name in the </a:t>
            </a:r>
            <a:r>
              <a:rPr lang="en-US" altLang="en-US" dirty="0" err="1">
                <a:latin typeface="Georgia" panose="02040502050405020303" pitchFamily="18" charset="0"/>
                <a:ea typeface="Times" panose="02020603050405020304" pitchFamily="18" charset="0"/>
                <a:cs typeface="Times New Roman" panose="02020603050405020304" pitchFamily="18" charset="0"/>
              </a:rPr>
              <a:t>Herodium</a:t>
            </a:r>
            <a:r>
              <a:rPr lang="en-US" altLang="en-US" dirty="0">
                <a:latin typeface="Georgia" panose="02040502050405020303" pitchFamily="18" charset="0"/>
                <a:ea typeface="Times" panose="02020603050405020304" pitchFamily="18" charset="0"/>
                <a:cs typeface="Times New Roman" panose="02020603050405020304" pitchFamily="18" charset="0"/>
              </a:rPr>
              <a:t>, Herod’s Palace near Bethlehem.</a:t>
            </a:r>
          </a:p>
          <a:p>
            <a:pPr lvl="0" defTabSz="914400" eaLnBrk="0" fontAlgn="base" hangingPunct="0">
              <a:spcBef>
                <a:spcPct val="0"/>
              </a:spcBef>
              <a:spcAft>
                <a:spcPct val="0"/>
              </a:spcAft>
              <a:tabLst>
                <a:tab pos="457200" algn="l"/>
              </a:tabLst>
            </a:pPr>
            <a:endParaRPr lang="en-US" altLang="en-US" sz="2000" dirty="0">
              <a:latin typeface="Georgia" panose="02040502050405020303" pitchFamily="18" charset="0"/>
              <a:cs typeface="Times New Roman" panose="02020603050405020304" pitchFamily="18" charset="0"/>
            </a:endParaRPr>
          </a:p>
          <a:p>
            <a:pPr lvl="0" defTabSz="914400" eaLnBrk="0" fontAlgn="base" hangingPunct="0">
              <a:spcBef>
                <a:spcPct val="0"/>
              </a:spcBef>
              <a:spcAft>
                <a:spcPct val="0"/>
              </a:spcAft>
              <a:tabLst>
                <a:tab pos="457200" algn="l"/>
              </a:tabLst>
            </a:pPr>
            <a:r>
              <a:rPr lang="en-CA" dirty="0">
                <a:latin typeface="Georgia" panose="02040502050405020303" pitchFamily="18" charset="0"/>
              </a:rPr>
              <a:t>In 1990 two burial caves were discovered on a hill immediately south of Jerusalem. They contained twelve loculi (Hebrew </a:t>
            </a:r>
            <a:r>
              <a:rPr lang="en-CA" dirty="0" err="1">
                <a:latin typeface="Georgia" panose="02040502050405020303" pitchFamily="18" charset="0"/>
              </a:rPr>
              <a:t>kokhim</a:t>
            </a:r>
            <a:r>
              <a:rPr lang="en-CA" dirty="0">
                <a:latin typeface="Georgia" panose="02040502050405020303" pitchFamily="18" charset="0"/>
              </a:rPr>
              <a:t>) and four ossuaries. Two of the ossuaries were inscribed with forms of the name </a:t>
            </a:r>
            <a:r>
              <a:rPr lang="en-CA" dirty="0" err="1">
                <a:latin typeface="Georgia" panose="02040502050405020303" pitchFamily="18" charset="0"/>
              </a:rPr>
              <a:t>Qayapa</a:t>
            </a:r>
            <a:r>
              <a:rPr lang="en-CA" dirty="0">
                <a:latin typeface="Georgia" panose="02040502050405020303" pitchFamily="18" charset="0"/>
              </a:rPr>
              <a:t>’, or Caiaphas, a family name familiar from the New Testament and from the first-century historian Josephus. One member of the Caiaphas family served as high priest from 18 CE to 36/37 CE; he was in office during the public career of Jesus and presided at his trial. Though the New Testament refers to him only by his family name, his personal name, Joseph, is mentioned by Josephus (Jewish Antiquities 18.35). </a:t>
            </a:r>
            <a:endParaRPr lang="en-US" altLang="en-US" sz="2000" dirty="0">
              <a:latin typeface="Georgia" panose="02040502050405020303" pitchFamily="18" charset="0"/>
            </a:endParaRPr>
          </a:p>
          <a:p>
            <a:pPr lvl="0" defTabSz="914400" eaLnBrk="0" fontAlgn="base" hangingPunct="0">
              <a:spcBef>
                <a:spcPct val="0"/>
              </a:spcBef>
              <a:spcAft>
                <a:spcPct val="0"/>
              </a:spcAft>
              <a:tabLst>
                <a:tab pos="228600" algn="l"/>
              </a:tabLst>
            </a:pPr>
            <a:endParaRPr lang="en-US" altLang="en-US" sz="2000" dirty="0">
              <a:latin typeface="Times New Roman" panose="02020603050405020304" pitchFamily="18" charset="0"/>
              <a:cs typeface="Angsana New" panose="02020603050405020304" pitchFamily="18" charset="-34"/>
            </a:endParaRPr>
          </a:p>
        </p:txBody>
      </p:sp>
      <p:sp>
        <p:nvSpPr>
          <p:cNvPr id="4" name="Rectangle 1">
            <a:extLst>
              <a:ext uri="{FF2B5EF4-FFF2-40B4-BE49-F238E27FC236}">
                <a16:creationId xmlns:a16="http://schemas.microsoft.com/office/drawing/2014/main" id="{DFC3B2CD-2881-429F-B8C6-BD0EEB74B7AC}"/>
              </a:ext>
            </a:extLst>
          </p:cNvPr>
          <p:cNvSpPr>
            <a:spLocks noChangeArrowheads="1"/>
          </p:cNvSpPr>
          <p:nvPr/>
        </p:nvSpPr>
        <p:spPr bwMode="auto">
          <a:xfrm>
            <a:off x="0" y="43934"/>
            <a:ext cx="26481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5079816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media.deseretdigital.com/file/07b3013968?resize=width_1200&amp;type=jpg&amp;c=6&amp;a=e0717f4c">
            <a:extLst>
              <a:ext uri="{FF2B5EF4-FFF2-40B4-BE49-F238E27FC236}">
                <a16:creationId xmlns:a16="http://schemas.microsoft.com/office/drawing/2014/main" id="{3454791A-B3F5-47F7-9EAB-E99A20E6153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29" t="13333" r="529" b="39556"/>
          <a:stretch/>
        </p:blipFill>
        <p:spPr bwMode="auto">
          <a:xfrm>
            <a:off x="1628782" y="229506"/>
            <a:ext cx="8934435" cy="6398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77996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Ossuary_of_Caiphus">
            <a:extLst>
              <a:ext uri="{FF2B5EF4-FFF2-40B4-BE49-F238E27FC236}">
                <a16:creationId xmlns:a16="http://schemas.microsoft.com/office/drawing/2014/main" id="{7A4E860F-97C6-4057-AD53-4AD3E257CD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1327" y="265814"/>
            <a:ext cx="7567996" cy="6326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52205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Caiaphas the High Priest">
            <a:hlinkClick r:id="" action="ppaction://media"/>
            <a:extLst>
              <a:ext uri="{FF2B5EF4-FFF2-40B4-BE49-F238E27FC236}">
                <a16:creationId xmlns:a16="http://schemas.microsoft.com/office/drawing/2014/main" id="{136935A1-D33F-44E0-A722-49866DCBCEDF}"/>
              </a:ext>
            </a:extLst>
          </p:cNvPr>
          <p:cNvPicPr>
            <a:picLocks noRot="1" noChangeAspect="1"/>
          </p:cNvPicPr>
          <p:nvPr>
            <a:videoFile r:link="rId1"/>
          </p:nvPr>
        </p:nvPicPr>
        <p:blipFill>
          <a:blip r:embed="rId3"/>
          <a:stretch>
            <a:fillRect/>
          </a:stretch>
        </p:blipFill>
        <p:spPr>
          <a:xfrm>
            <a:off x="671033" y="377456"/>
            <a:ext cx="10849934" cy="6103088"/>
          </a:xfrm>
          <a:prstGeom prst="rect">
            <a:avLst/>
          </a:prstGeom>
        </p:spPr>
      </p:pic>
    </p:spTree>
    <p:extLst>
      <p:ext uri="{BB962C8B-B14F-4D97-AF65-F5344CB8AC3E}">
        <p14:creationId xmlns:p14="http://schemas.microsoft.com/office/powerpoint/2010/main" val="39127707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78DAAE-B0C3-49A3-8AB1-AD2FF0E36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73" name="Rectangle 72">
            <a:extLst>
              <a:ext uri="{FF2B5EF4-FFF2-40B4-BE49-F238E27FC236}">
                <a16:creationId xmlns:a16="http://schemas.microsoft.com/office/drawing/2014/main" id="{F6A8A81D-3338-4B0F-A26F-A3D259D276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801794"/>
            <a:ext cx="11000237" cy="52482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40155665-7CE2-4939-AE5E-020DC1D207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1026" name="Picture 2" descr="Image result for autograph of the apostle Paul">
            <a:extLst>
              <a:ext uri="{FF2B5EF4-FFF2-40B4-BE49-F238E27FC236}">
                <a16:creationId xmlns:a16="http://schemas.microsoft.com/office/drawing/2014/main" id="{164B401A-6821-46BD-856E-56A8EFFABF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0700" y="1080925"/>
            <a:ext cx="10347766" cy="4648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168520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B9E1A47-C68D-4A99-ACCA-55FF1713810B}"/>
              </a:ext>
            </a:extLst>
          </p:cNvPr>
          <p:cNvSpPr txBox="1"/>
          <p:nvPr/>
        </p:nvSpPr>
        <p:spPr>
          <a:xfrm>
            <a:off x="659219" y="1839138"/>
            <a:ext cx="10664455" cy="4431983"/>
          </a:xfrm>
          <a:prstGeom prst="rect">
            <a:avLst/>
          </a:prstGeom>
          <a:noFill/>
        </p:spPr>
        <p:txBody>
          <a:bodyPr wrap="square" rtlCol="0">
            <a:spAutoFit/>
          </a:bodyPr>
          <a:lstStyle/>
          <a:p>
            <a:r>
              <a:rPr lang="en-CA" sz="2400" b="1" dirty="0">
                <a:latin typeface="Garamond" panose="02020404030301010803" pitchFamily="18" charset="0"/>
              </a:rPr>
              <a:t>Autograph- </a:t>
            </a:r>
            <a:r>
              <a:rPr lang="en-CA" sz="2400" dirty="0">
                <a:latin typeface="Garamond" panose="02020404030301010803" pitchFamily="18" charset="0"/>
              </a:rPr>
              <a:t>the original document written by the author, sometimes signed by him.</a:t>
            </a:r>
            <a:endParaRPr lang="en-CA" sz="2400" b="1" dirty="0">
              <a:latin typeface="Garamond" panose="02020404030301010803" pitchFamily="18" charset="0"/>
            </a:endParaRPr>
          </a:p>
          <a:p>
            <a:endParaRPr lang="en-CA" sz="2400" b="1" dirty="0">
              <a:latin typeface="Garamond" panose="02020404030301010803" pitchFamily="18" charset="0"/>
            </a:endParaRPr>
          </a:p>
          <a:p>
            <a:r>
              <a:rPr lang="en-CA" sz="2400" b="1" dirty="0">
                <a:latin typeface="Garamond" panose="02020404030301010803" pitchFamily="18" charset="0"/>
              </a:rPr>
              <a:t>Copy- </a:t>
            </a:r>
            <a:r>
              <a:rPr lang="en-CA" sz="2400" dirty="0">
                <a:latin typeface="Garamond" panose="02020404030301010803" pitchFamily="18" charset="0"/>
              </a:rPr>
              <a:t>an exact facsimile of a document made from the original or another copy.</a:t>
            </a:r>
            <a:endParaRPr lang="en-CA" sz="2400" b="1" dirty="0">
              <a:latin typeface="Garamond" panose="02020404030301010803" pitchFamily="18" charset="0"/>
            </a:endParaRPr>
          </a:p>
          <a:p>
            <a:endParaRPr lang="en-CA" sz="2400" b="1" dirty="0">
              <a:latin typeface="Garamond" panose="02020404030301010803" pitchFamily="18" charset="0"/>
            </a:endParaRPr>
          </a:p>
          <a:p>
            <a:r>
              <a:rPr lang="en-CA" sz="2400" b="1" dirty="0">
                <a:latin typeface="Garamond" panose="02020404030301010803" pitchFamily="18" charset="0"/>
              </a:rPr>
              <a:t>Transmission- </a:t>
            </a:r>
            <a:r>
              <a:rPr lang="en-CA" sz="2400" dirty="0">
                <a:latin typeface="Garamond" panose="02020404030301010803" pitchFamily="18" charset="0"/>
              </a:rPr>
              <a:t>the process relaying the content of an original document to us today.</a:t>
            </a:r>
            <a:endParaRPr lang="en-CA" sz="2400" b="1" dirty="0">
              <a:latin typeface="Garamond" panose="02020404030301010803" pitchFamily="18" charset="0"/>
            </a:endParaRPr>
          </a:p>
          <a:p>
            <a:endParaRPr lang="en-CA" sz="2400" b="1" dirty="0">
              <a:latin typeface="Garamond" panose="02020404030301010803" pitchFamily="18" charset="0"/>
            </a:endParaRPr>
          </a:p>
          <a:p>
            <a:r>
              <a:rPr lang="en-CA" sz="2400" b="1" dirty="0">
                <a:latin typeface="Garamond" panose="02020404030301010803" pitchFamily="18" charset="0"/>
              </a:rPr>
              <a:t>Manuscript- </a:t>
            </a:r>
            <a:r>
              <a:rPr lang="en-CA" sz="2400" dirty="0">
                <a:latin typeface="Garamond" panose="02020404030301010803" pitchFamily="18" charset="0"/>
              </a:rPr>
              <a:t>any written document (often hand written) passed down to us.</a:t>
            </a:r>
            <a:endParaRPr lang="en-CA" sz="2400" b="1" dirty="0">
              <a:latin typeface="Garamond" panose="02020404030301010803" pitchFamily="18" charset="0"/>
            </a:endParaRPr>
          </a:p>
          <a:p>
            <a:endParaRPr lang="en-CA" sz="2400" b="1" dirty="0">
              <a:latin typeface="Garamond" panose="02020404030301010803" pitchFamily="18" charset="0"/>
            </a:endParaRPr>
          </a:p>
          <a:p>
            <a:r>
              <a:rPr lang="en-CA" sz="2400" b="1" dirty="0">
                <a:latin typeface="Garamond" panose="02020404030301010803" pitchFamily="18" charset="0"/>
              </a:rPr>
              <a:t>Variant- </a:t>
            </a:r>
            <a:r>
              <a:rPr lang="en-CA" sz="2400" dirty="0">
                <a:latin typeface="Garamond" panose="02020404030301010803" pitchFamily="18" charset="0"/>
              </a:rPr>
              <a:t>a difference between copies of an original document.</a:t>
            </a:r>
            <a:endParaRPr lang="en-CA" sz="2400" b="1" dirty="0">
              <a:latin typeface="Garamond" panose="02020404030301010803" pitchFamily="18" charset="0"/>
            </a:endParaRPr>
          </a:p>
          <a:p>
            <a:endParaRPr lang="en-CA" sz="2400" b="1" dirty="0">
              <a:latin typeface="Garamond" panose="02020404030301010803" pitchFamily="18" charset="0"/>
            </a:endParaRPr>
          </a:p>
          <a:p>
            <a:r>
              <a:rPr lang="en-CA" sz="2400" b="1" dirty="0">
                <a:latin typeface="Garamond" panose="02020404030301010803" pitchFamily="18" charset="0"/>
              </a:rPr>
              <a:t>Extant period- </a:t>
            </a:r>
            <a:r>
              <a:rPr lang="en-CA" sz="2400" dirty="0">
                <a:latin typeface="Garamond" panose="02020404030301010803" pitchFamily="18" charset="0"/>
              </a:rPr>
              <a:t>the length of time between the autograph and the oldest copy.</a:t>
            </a:r>
          </a:p>
          <a:p>
            <a:endParaRPr lang="en-CA" dirty="0">
              <a:latin typeface="Garamond" panose="02020404030301010803" pitchFamily="18" charset="0"/>
            </a:endParaRPr>
          </a:p>
        </p:txBody>
      </p:sp>
      <p:sp>
        <p:nvSpPr>
          <p:cNvPr id="3" name="TextBox 2">
            <a:extLst>
              <a:ext uri="{FF2B5EF4-FFF2-40B4-BE49-F238E27FC236}">
                <a16:creationId xmlns:a16="http://schemas.microsoft.com/office/drawing/2014/main" id="{5F12A173-9096-44F7-B5F8-ED4A8275EDF4}"/>
              </a:ext>
            </a:extLst>
          </p:cNvPr>
          <p:cNvSpPr txBox="1"/>
          <p:nvPr/>
        </p:nvSpPr>
        <p:spPr>
          <a:xfrm>
            <a:off x="659219" y="402212"/>
            <a:ext cx="9452344" cy="523220"/>
          </a:xfrm>
          <a:prstGeom prst="rect">
            <a:avLst/>
          </a:prstGeom>
          <a:noFill/>
        </p:spPr>
        <p:txBody>
          <a:bodyPr wrap="square" rtlCol="0">
            <a:spAutoFit/>
          </a:bodyPr>
          <a:lstStyle/>
          <a:p>
            <a:r>
              <a:rPr lang="en-CA" sz="2800" b="1" dirty="0">
                <a:latin typeface="Garamond" panose="02020404030301010803" pitchFamily="18" charset="0"/>
              </a:rPr>
              <a:t>What do we mean when we say the Bible is the Word of God?</a:t>
            </a:r>
          </a:p>
        </p:txBody>
      </p:sp>
      <p:sp>
        <p:nvSpPr>
          <p:cNvPr id="4" name="TextBox 3">
            <a:extLst>
              <a:ext uri="{FF2B5EF4-FFF2-40B4-BE49-F238E27FC236}">
                <a16:creationId xmlns:a16="http://schemas.microsoft.com/office/drawing/2014/main" id="{8A0B11C0-782E-4F98-A96A-701EC8038E64}"/>
              </a:ext>
            </a:extLst>
          </p:cNvPr>
          <p:cNvSpPr txBox="1"/>
          <p:nvPr/>
        </p:nvSpPr>
        <p:spPr>
          <a:xfrm>
            <a:off x="659219" y="1120675"/>
            <a:ext cx="10994065" cy="523220"/>
          </a:xfrm>
          <a:prstGeom prst="rect">
            <a:avLst/>
          </a:prstGeom>
          <a:noFill/>
        </p:spPr>
        <p:txBody>
          <a:bodyPr wrap="square" rtlCol="0">
            <a:spAutoFit/>
          </a:bodyPr>
          <a:lstStyle/>
          <a:p>
            <a:r>
              <a:rPr lang="en-CA" sz="2800" b="1" dirty="0">
                <a:latin typeface="Garamond" panose="02020404030301010803" pitchFamily="18" charset="0"/>
              </a:rPr>
              <a:t>Some terms we should know:</a:t>
            </a:r>
          </a:p>
        </p:txBody>
      </p:sp>
    </p:spTree>
    <p:extLst>
      <p:ext uri="{BB962C8B-B14F-4D97-AF65-F5344CB8AC3E}">
        <p14:creationId xmlns:p14="http://schemas.microsoft.com/office/powerpoint/2010/main" val="63847340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B9E1A47-C68D-4A99-ACCA-55FF1713810B}"/>
              </a:ext>
            </a:extLst>
          </p:cNvPr>
          <p:cNvSpPr txBox="1"/>
          <p:nvPr/>
        </p:nvSpPr>
        <p:spPr>
          <a:xfrm>
            <a:off x="659219" y="1839138"/>
            <a:ext cx="10664455" cy="4524315"/>
          </a:xfrm>
          <a:prstGeom prst="rect">
            <a:avLst/>
          </a:prstGeom>
          <a:noFill/>
        </p:spPr>
        <p:txBody>
          <a:bodyPr wrap="square" rtlCol="0">
            <a:spAutoFit/>
          </a:bodyPr>
          <a:lstStyle/>
          <a:p>
            <a:pPr marL="571500" indent="-571500">
              <a:buAutoNum type="romanUcPeriod"/>
            </a:pPr>
            <a:r>
              <a:rPr lang="en-US" sz="2800" b="1" dirty="0">
                <a:latin typeface="Garamond" panose="02020404030301010803" pitchFamily="18" charset="0"/>
              </a:rPr>
              <a:t>Authenticity of the autographs-</a:t>
            </a:r>
          </a:p>
          <a:p>
            <a:r>
              <a:rPr lang="en-US" sz="2800" dirty="0">
                <a:latin typeface="Garamond" panose="02020404030301010803" pitchFamily="18" charset="0"/>
              </a:rPr>
              <a:t>This implies that the Bible is what it claims to be; an accurate eyewitness account of the events surrounding the plan of God leading up to Jesus’ life and ministry. For this to be true the authors must be who they claim to be and their accounts must not contradict each other or be contradicted by other evidence. Another question that bridges the gap between authenticity and reliability is ‘How was the Canon of Scripture set?’ Who decided what books were inspired? Why do we accept the 27 books of the New Testament as authoritative?</a:t>
            </a:r>
            <a:endParaRPr lang="en-CA" sz="2800" dirty="0">
              <a:latin typeface="Garamond" panose="02020404030301010803" pitchFamily="18" charset="0"/>
            </a:endParaRPr>
          </a:p>
          <a:p>
            <a:r>
              <a:rPr lang="en-US" dirty="0">
                <a:latin typeface="Garamond" panose="02020404030301010803" pitchFamily="18" charset="0"/>
              </a:rPr>
              <a:t>  </a:t>
            </a:r>
            <a:endParaRPr lang="en-CA" dirty="0">
              <a:latin typeface="Garamond" panose="02020404030301010803" pitchFamily="18" charset="0"/>
            </a:endParaRPr>
          </a:p>
          <a:p>
            <a:endParaRPr lang="en-CA" dirty="0">
              <a:latin typeface="Garamond" panose="02020404030301010803" pitchFamily="18" charset="0"/>
            </a:endParaRPr>
          </a:p>
        </p:txBody>
      </p:sp>
      <p:sp>
        <p:nvSpPr>
          <p:cNvPr id="3" name="TextBox 2">
            <a:extLst>
              <a:ext uri="{FF2B5EF4-FFF2-40B4-BE49-F238E27FC236}">
                <a16:creationId xmlns:a16="http://schemas.microsoft.com/office/drawing/2014/main" id="{5F12A173-9096-44F7-B5F8-ED4A8275EDF4}"/>
              </a:ext>
            </a:extLst>
          </p:cNvPr>
          <p:cNvSpPr txBox="1"/>
          <p:nvPr/>
        </p:nvSpPr>
        <p:spPr>
          <a:xfrm>
            <a:off x="659219" y="402212"/>
            <a:ext cx="9452344" cy="523220"/>
          </a:xfrm>
          <a:prstGeom prst="rect">
            <a:avLst/>
          </a:prstGeom>
          <a:noFill/>
        </p:spPr>
        <p:txBody>
          <a:bodyPr wrap="square" rtlCol="0">
            <a:spAutoFit/>
          </a:bodyPr>
          <a:lstStyle/>
          <a:p>
            <a:r>
              <a:rPr lang="en-CA" sz="2800" b="1" dirty="0">
                <a:latin typeface="Garamond" panose="02020404030301010803" pitchFamily="18" charset="0"/>
              </a:rPr>
              <a:t>What do we mean when we say the Bible is the Word of God?</a:t>
            </a:r>
          </a:p>
        </p:txBody>
      </p:sp>
      <p:sp>
        <p:nvSpPr>
          <p:cNvPr id="4" name="TextBox 3">
            <a:extLst>
              <a:ext uri="{FF2B5EF4-FFF2-40B4-BE49-F238E27FC236}">
                <a16:creationId xmlns:a16="http://schemas.microsoft.com/office/drawing/2014/main" id="{8A0B11C0-782E-4F98-A96A-701EC8038E64}"/>
              </a:ext>
            </a:extLst>
          </p:cNvPr>
          <p:cNvSpPr txBox="1"/>
          <p:nvPr/>
        </p:nvSpPr>
        <p:spPr>
          <a:xfrm>
            <a:off x="659219" y="1120675"/>
            <a:ext cx="10994065" cy="523220"/>
          </a:xfrm>
          <a:prstGeom prst="rect">
            <a:avLst/>
          </a:prstGeom>
          <a:noFill/>
        </p:spPr>
        <p:txBody>
          <a:bodyPr wrap="square" rtlCol="0">
            <a:spAutoFit/>
          </a:bodyPr>
          <a:lstStyle/>
          <a:p>
            <a:r>
              <a:rPr lang="en-CA" sz="2800" b="1" dirty="0">
                <a:latin typeface="Garamond" panose="02020404030301010803" pitchFamily="18" charset="0"/>
              </a:rPr>
              <a:t>Three characteristics that must be demonstrated concerning the Bible:</a:t>
            </a:r>
          </a:p>
        </p:txBody>
      </p:sp>
    </p:spTree>
    <p:extLst>
      <p:ext uri="{BB962C8B-B14F-4D97-AF65-F5344CB8AC3E}">
        <p14:creationId xmlns:p14="http://schemas.microsoft.com/office/powerpoint/2010/main" val="369431120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B9E1A47-C68D-4A99-ACCA-55FF1713810B}"/>
              </a:ext>
            </a:extLst>
          </p:cNvPr>
          <p:cNvSpPr txBox="1"/>
          <p:nvPr/>
        </p:nvSpPr>
        <p:spPr>
          <a:xfrm>
            <a:off x="659219" y="1779686"/>
            <a:ext cx="10873562" cy="4401205"/>
          </a:xfrm>
          <a:prstGeom prst="rect">
            <a:avLst/>
          </a:prstGeom>
          <a:noFill/>
        </p:spPr>
        <p:txBody>
          <a:bodyPr wrap="square" rtlCol="0">
            <a:spAutoFit/>
          </a:bodyPr>
          <a:lstStyle/>
          <a:p>
            <a:r>
              <a:rPr lang="en-US" sz="2800" b="1" dirty="0">
                <a:latin typeface="Garamond" panose="02020404030301010803" pitchFamily="18" charset="0"/>
              </a:rPr>
              <a:t>II. Reliability of transmission-</a:t>
            </a:r>
          </a:p>
          <a:p>
            <a:r>
              <a:rPr lang="en-US" sz="2800" dirty="0">
                <a:latin typeface="Garamond" panose="02020404030301010803" pitchFamily="18" charset="0"/>
              </a:rPr>
              <a:t>This implies that the Bible that we have today is the same as what was written by the authors of the various books within reason. It must of course be realized that what we use today are translations of copies of the original autographs. This means the accuracy of our Bible is only as good as our translation. We also must accept that minor copying errors have taken place in many of the manuscripts over the nearly two millennia since the books were written. The important question here is; have any of these errors changed the meaning of any passage? Can we compare manuscript copies with each other over time? How good are our translations?</a:t>
            </a:r>
          </a:p>
        </p:txBody>
      </p:sp>
      <p:sp>
        <p:nvSpPr>
          <p:cNvPr id="3" name="TextBox 2">
            <a:extLst>
              <a:ext uri="{FF2B5EF4-FFF2-40B4-BE49-F238E27FC236}">
                <a16:creationId xmlns:a16="http://schemas.microsoft.com/office/drawing/2014/main" id="{5F12A173-9096-44F7-B5F8-ED4A8275EDF4}"/>
              </a:ext>
            </a:extLst>
          </p:cNvPr>
          <p:cNvSpPr txBox="1"/>
          <p:nvPr/>
        </p:nvSpPr>
        <p:spPr>
          <a:xfrm>
            <a:off x="659219" y="402212"/>
            <a:ext cx="9452344" cy="523220"/>
          </a:xfrm>
          <a:prstGeom prst="rect">
            <a:avLst/>
          </a:prstGeom>
          <a:noFill/>
        </p:spPr>
        <p:txBody>
          <a:bodyPr wrap="square" rtlCol="0">
            <a:spAutoFit/>
          </a:bodyPr>
          <a:lstStyle/>
          <a:p>
            <a:r>
              <a:rPr lang="en-CA" sz="2800" b="1" dirty="0">
                <a:latin typeface="Garamond" panose="02020404030301010803" pitchFamily="18" charset="0"/>
              </a:rPr>
              <a:t>What do we mean when we say the Bible is the Word of God?</a:t>
            </a:r>
          </a:p>
        </p:txBody>
      </p:sp>
      <p:sp>
        <p:nvSpPr>
          <p:cNvPr id="4" name="TextBox 3">
            <a:extLst>
              <a:ext uri="{FF2B5EF4-FFF2-40B4-BE49-F238E27FC236}">
                <a16:creationId xmlns:a16="http://schemas.microsoft.com/office/drawing/2014/main" id="{8A0B11C0-782E-4F98-A96A-701EC8038E64}"/>
              </a:ext>
            </a:extLst>
          </p:cNvPr>
          <p:cNvSpPr txBox="1"/>
          <p:nvPr/>
        </p:nvSpPr>
        <p:spPr>
          <a:xfrm>
            <a:off x="659219" y="1090949"/>
            <a:ext cx="10873562" cy="523220"/>
          </a:xfrm>
          <a:prstGeom prst="rect">
            <a:avLst/>
          </a:prstGeom>
          <a:noFill/>
        </p:spPr>
        <p:txBody>
          <a:bodyPr wrap="square" rtlCol="0">
            <a:spAutoFit/>
          </a:bodyPr>
          <a:lstStyle/>
          <a:p>
            <a:r>
              <a:rPr lang="en-CA" sz="2800" b="1" dirty="0">
                <a:latin typeface="Garamond" panose="02020404030301010803" pitchFamily="18" charset="0"/>
              </a:rPr>
              <a:t>Three characteristics that must be demonstrated concerning the Bible:</a:t>
            </a:r>
          </a:p>
        </p:txBody>
      </p:sp>
    </p:spTree>
    <p:extLst>
      <p:ext uri="{BB962C8B-B14F-4D97-AF65-F5344CB8AC3E}">
        <p14:creationId xmlns:p14="http://schemas.microsoft.com/office/powerpoint/2010/main" val="16475565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B9E1A47-C68D-4A99-ACCA-55FF1713810B}"/>
              </a:ext>
            </a:extLst>
          </p:cNvPr>
          <p:cNvSpPr txBox="1"/>
          <p:nvPr/>
        </p:nvSpPr>
        <p:spPr>
          <a:xfrm>
            <a:off x="659219" y="1703433"/>
            <a:ext cx="10866474" cy="3816429"/>
          </a:xfrm>
          <a:prstGeom prst="rect">
            <a:avLst/>
          </a:prstGeom>
          <a:noFill/>
        </p:spPr>
        <p:txBody>
          <a:bodyPr wrap="square" rtlCol="0">
            <a:spAutoFit/>
          </a:bodyPr>
          <a:lstStyle/>
          <a:p>
            <a:r>
              <a:rPr lang="en-US" sz="2800" b="1" dirty="0">
                <a:latin typeface="Garamond" panose="02020404030301010803" pitchFamily="18" charset="0"/>
              </a:rPr>
              <a:t>III. Accuracy of the accounts-</a:t>
            </a:r>
          </a:p>
          <a:p>
            <a:r>
              <a:rPr lang="en-US" sz="2800" dirty="0">
                <a:latin typeface="Garamond" panose="02020404030301010803" pitchFamily="18" charset="0"/>
              </a:rPr>
              <a:t>This involves the Bible being factual correct when it refers to people, places and events. Some questions we should ask are: Is the Bible fact or largely fiction? Is there historical or archeological evidence for the people referred to in the Bible? Do the places mentioned really exist and are they as the Bible describes? Is there historical or archeological evidence for the events recorded in the Bible and how does it compare to outside sources? If there is prophecy, did it come true?</a:t>
            </a:r>
            <a:endParaRPr lang="en-CA" sz="2800" dirty="0">
              <a:latin typeface="Garamond" panose="02020404030301010803" pitchFamily="18" charset="0"/>
            </a:endParaRPr>
          </a:p>
          <a:p>
            <a:endParaRPr lang="en-CA" dirty="0">
              <a:latin typeface="Garamond" panose="02020404030301010803" pitchFamily="18" charset="0"/>
            </a:endParaRPr>
          </a:p>
        </p:txBody>
      </p:sp>
      <p:sp>
        <p:nvSpPr>
          <p:cNvPr id="3" name="TextBox 2">
            <a:extLst>
              <a:ext uri="{FF2B5EF4-FFF2-40B4-BE49-F238E27FC236}">
                <a16:creationId xmlns:a16="http://schemas.microsoft.com/office/drawing/2014/main" id="{5F12A173-9096-44F7-B5F8-ED4A8275EDF4}"/>
              </a:ext>
            </a:extLst>
          </p:cNvPr>
          <p:cNvSpPr txBox="1"/>
          <p:nvPr/>
        </p:nvSpPr>
        <p:spPr>
          <a:xfrm>
            <a:off x="659219" y="402212"/>
            <a:ext cx="9452344" cy="523220"/>
          </a:xfrm>
          <a:prstGeom prst="rect">
            <a:avLst/>
          </a:prstGeom>
          <a:noFill/>
        </p:spPr>
        <p:txBody>
          <a:bodyPr wrap="square" rtlCol="0">
            <a:spAutoFit/>
          </a:bodyPr>
          <a:lstStyle/>
          <a:p>
            <a:r>
              <a:rPr lang="en-CA" sz="2800" b="1" dirty="0">
                <a:latin typeface="Garamond" panose="02020404030301010803" pitchFamily="18" charset="0"/>
              </a:rPr>
              <a:t>What do we mean when we say the Bible is the Word of God?</a:t>
            </a:r>
          </a:p>
        </p:txBody>
      </p:sp>
      <p:sp>
        <p:nvSpPr>
          <p:cNvPr id="4" name="TextBox 3">
            <a:extLst>
              <a:ext uri="{FF2B5EF4-FFF2-40B4-BE49-F238E27FC236}">
                <a16:creationId xmlns:a16="http://schemas.microsoft.com/office/drawing/2014/main" id="{8A0B11C0-782E-4F98-A96A-701EC8038E64}"/>
              </a:ext>
            </a:extLst>
          </p:cNvPr>
          <p:cNvSpPr txBox="1"/>
          <p:nvPr/>
        </p:nvSpPr>
        <p:spPr>
          <a:xfrm>
            <a:off x="659219" y="1180213"/>
            <a:ext cx="10866474" cy="523220"/>
          </a:xfrm>
          <a:prstGeom prst="rect">
            <a:avLst/>
          </a:prstGeom>
          <a:noFill/>
        </p:spPr>
        <p:txBody>
          <a:bodyPr wrap="square" rtlCol="0">
            <a:spAutoFit/>
          </a:bodyPr>
          <a:lstStyle/>
          <a:p>
            <a:r>
              <a:rPr lang="en-CA" sz="2800" b="1" dirty="0">
                <a:latin typeface="Garamond" panose="02020404030301010803" pitchFamily="18" charset="0"/>
              </a:rPr>
              <a:t>Three characteristics that must be demonstrated concerning the Bible:</a:t>
            </a:r>
          </a:p>
        </p:txBody>
      </p:sp>
    </p:spTree>
    <p:extLst>
      <p:ext uri="{BB962C8B-B14F-4D97-AF65-F5344CB8AC3E}">
        <p14:creationId xmlns:p14="http://schemas.microsoft.com/office/powerpoint/2010/main" val="171001012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otalTime>2742</TotalTime>
  <Words>4397</Words>
  <Application>Microsoft Office PowerPoint</Application>
  <PresentationFormat>Widescreen</PresentationFormat>
  <Paragraphs>143</Paragraphs>
  <Slides>44</Slides>
  <Notes>0</Notes>
  <HiddenSlides>0</HiddenSlides>
  <MMClips>10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44</vt:i4>
      </vt:variant>
    </vt:vector>
  </HeadingPairs>
  <TitlesOfParts>
    <vt:vector size="52" baseType="lpstr">
      <vt:lpstr>Arial</vt:lpstr>
      <vt:lpstr>Cambria</vt:lpstr>
      <vt:lpstr>Century Gothic</vt:lpstr>
      <vt:lpstr>Garamond</vt:lpstr>
      <vt:lpstr>Georgia</vt:lpstr>
      <vt:lpstr>Times New Roman</vt:lpstr>
      <vt:lpstr>Wingdings 3</vt:lpstr>
      <vt:lpstr>Ion Boardroom</vt:lpstr>
      <vt:lpstr>How do we know that the Bible is the Word of God?</vt:lpstr>
      <vt:lpstr>What do people outside the church say about the Bible?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Accuracy of the Bible: Old Testament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do we know that the Bible is the Word of God?</dc:title>
  <dc:creator>Dean Hughes</dc:creator>
  <cp:lastModifiedBy>Dean Hughes</cp:lastModifiedBy>
  <cp:revision>20</cp:revision>
  <dcterms:created xsi:type="dcterms:W3CDTF">2019-02-21T00:13:24Z</dcterms:created>
  <dcterms:modified xsi:type="dcterms:W3CDTF">2019-02-27T20:30:50Z</dcterms:modified>
</cp:coreProperties>
</file>